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24"/>
  </p:notesMasterIdLst>
  <p:handoutMasterIdLst>
    <p:handoutMasterId r:id="rId25"/>
  </p:handoutMasterIdLst>
  <p:sldIdLst>
    <p:sldId id="256" r:id="rId2"/>
    <p:sldId id="347" r:id="rId3"/>
    <p:sldId id="356" r:id="rId4"/>
    <p:sldId id="1257" r:id="rId5"/>
    <p:sldId id="258" r:id="rId6"/>
    <p:sldId id="1258" r:id="rId7"/>
    <p:sldId id="350" r:id="rId8"/>
    <p:sldId id="274" r:id="rId9"/>
    <p:sldId id="352" r:id="rId10"/>
    <p:sldId id="354" r:id="rId11"/>
    <p:sldId id="280" r:id="rId12"/>
    <p:sldId id="1256" r:id="rId13"/>
    <p:sldId id="363" r:id="rId14"/>
    <p:sldId id="264" r:id="rId15"/>
    <p:sldId id="675" r:id="rId16"/>
    <p:sldId id="634" r:id="rId17"/>
    <p:sldId id="311" r:id="rId18"/>
    <p:sldId id="647" r:id="rId19"/>
    <p:sldId id="660" r:id="rId20"/>
    <p:sldId id="521" r:id="rId21"/>
    <p:sldId id="1255" r:id="rId22"/>
    <p:sldId id="34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sahl, Kimberly A" initials="OKA" lastIdx="1" clrIdx="0">
    <p:extLst>
      <p:ext uri="{19B8F6BF-5375-455C-9EA6-DF929625EA0E}">
        <p15:presenceInfo xmlns:p15="http://schemas.microsoft.com/office/powerpoint/2012/main" userId="S::Kimberly.Opsahl@fssa.IN.gov::b9600eed-85b0-4f52-9579-92d2ac432a3f" providerId="AD"/>
      </p:ext>
    </p:extLst>
  </p:cmAuthor>
  <p:cmAuthor id="2" name="Christopher Baglio" initials="CB" lastIdx="2" clrIdx="1">
    <p:extLst>
      <p:ext uri="{19B8F6BF-5375-455C-9EA6-DF929625EA0E}">
        <p15:presenceInfo xmlns:p15="http://schemas.microsoft.com/office/powerpoint/2012/main" userId="S::chris.baglio@libertyhealth.com::f6a38fcb-e9cb-457e-809a-bedf3bba40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BC0"/>
    <a:srgbClr val="904116"/>
    <a:srgbClr val="639A42"/>
    <a:srgbClr val="31661E"/>
    <a:srgbClr val="0067A2"/>
    <a:srgbClr val="0065A3"/>
    <a:srgbClr val="DD9027"/>
    <a:srgbClr val="AA662A"/>
    <a:srgbClr val="004F9A"/>
    <a:srgbClr val="C65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91" autoAdjust="0"/>
    <p:restoredTop sz="71946" autoAdjust="0"/>
  </p:normalViewPr>
  <p:slideViewPr>
    <p:cSldViewPr snapToGrid="0">
      <p:cViewPr>
        <p:scale>
          <a:sx n="123" d="100"/>
          <a:sy n="123" d="100"/>
        </p:scale>
        <p:origin x="-544" y="-664"/>
      </p:cViewPr>
      <p:guideLst>
        <p:guide pos="768"/>
        <p:guide orient="horz" pos="216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1-01T09:42:26.028" idx="1">
    <p:pos x="6700" y="2495"/>
    <p:text>Tess, can you switch out this picture to one where there are a lot of people working together?</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74FE5D-7F97-BE4A-859F-B119E6E8A4DA}" type="doc">
      <dgm:prSet loTypeId="urn:microsoft.com/office/officeart/2008/layout/VerticalCurvedList" loCatId="" qsTypeId="urn:microsoft.com/office/officeart/2005/8/quickstyle/simple1" qsCatId="simple" csTypeId="urn:microsoft.com/office/officeart/2005/8/colors/accent1_1" csCatId="accent1" phldr="1"/>
      <dgm:spPr/>
      <dgm:t>
        <a:bodyPr/>
        <a:lstStyle/>
        <a:p>
          <a:endParaRPr lang="en-US"/>
        </a:p>
      </dgm:t>
    </dgm:pt>
    <dgm:pt modelId="{811F4EB2-D0D1-0641-BC40-D72B1E48B361}">
      <dgm:prSet phldrT="[Text]" custT="1"/>
      <dgm:spPr>
        <a:ln>
          <a:solidFill>
            <a:srgbClr val="0067A2"/>
          </a:solidFill>
        </a:ln>
      </dgm:spPr>
      <dgm:t>
        <a:bodyPr lIns="548640" tIns="0" rIns="0" bIns="0"/>
        <a:lstStyle/>
        <a:p>
          <a:r>
            <a:rPr lang="en-US" sz="1600" dirty="0"/>
            <a:t>Empower and support Oklahomans with developmental disabilities to live independently and work in competitive integrated employment within their communities.</a:t>
          </a:r>
        </a:p>
      </dgm:t>
    </dgm:pt>
    <dgm:pt modelId="{81D6F52D-3583-9845-9524-D55F70CA6A9A}" type="parTrans" cxnId="{8DED5A3B-E5EC-7547-A442-9A44EE3076BD}">
      <dgm:prSet/>
      <dgm:spPr/>
      <dgm:t>
        <a:bodyPr/>
        <a:lstStyle/>
        <a:p>
          <a:endParaRPr lang="en-US">
            <a:solidFill>
              <a:schemeClr val="tx1"/>
            </a:solidFill>
          </a:endParaRPr>
        </a:p>
      </dgm:t>
    </dgm:pt>
    <dgm:pt modelId="{31148CC2-BDE9-6349-B0BB-096F4060B741}" type="sibTrans" cxnId="{8DED5A3B-E5EC-7547-A442-9A44EE3076BD}">
      <dgm:prSet/>
      <dgm:spPr>
        <a:ln>
          <a:gradFill>
            <a:gsLst>
              <a:gs pos="0">
                <a:srgbClr val="004F9A"/>
              </a:gs>
              <a:gs pos="64000">
                <a:srgbClr val="DD9027"/>
              </a:gs>
              <a:gs pos="99000">
                <a:srgbClr val="AA662A"/>
              </a:gs>
              <a:gs pos="25000">
                <a:srgbClr val="177BC0"/>
              </a:gs>
            </a:gsLst>
            <a:lin ang="5400000" scaled="1"/>
          </a:gradFill>
        </a:ln>
      </dgm:spPr>
      <dgm:t>
        <a:bodyPr/>
        <a:lstStyle/>
        <a:p>
          <a:endParaRPr lang="en-US">
            <a:solidFill>
              <a:schemeClr val="tx1"/>
            </a:solidFill>
          </a:endParaRPr>
        </a:p>
      </dgm:t>
    </dgm:pt>
    <dgm:pt modelId="{9A67EBB1-09B3-DC49-AE28-90995038DE4E}">
      <dgm:prSet phldrT="[Text]" custT="1"/>
      <dgm:spPr>
        <a:ln>
          <a:solidFill>
            <a:srgbClr val="31661E"/>
          </a:solidFill>
        </a:ln>
      </dgm:spPr>
      <dgm:t>
        <a:bodyPr lIns="548640" tIns="0" rIns="0" bIns="0"/>
        <a:lstStyle/>
        <a:p>
          <a:r>
            <a:rPr lang="en-US" sz="1600" dirty="0"/>
            <a:t>Advocate for the elimination of the DD Waiting List while providing services to Oklahomans and their families.</a:t>
          </a:r>
        </a:p>
      </dgm:t>
    </dgm:pt>
    <dgm:pt modelId="{A693977A-B5A6-F149-BAA5-4CB0C7AB3369}" type="parTrans" cxnId="{E66B8862-1D8F-804D-BE27-BFFDE50219A6}">
      <dgm:prSet/>
      <dgm:spPr/>
      <dgm:t>
        <a:bodyPr/>
        <a:lstStyle/>
        <a:p>
          <a:endParaRPr lang="en-US">
            <a:solidFill>
              <a:schemeClr val="tx1"/>
            </a:solidFill>
          </a:endParaRPr>
        </a:p>
      </dgm:t>
    </dgm:pt>
    <dgm:pt modelId="{BAE7DC0D-B7F3-A449-9D8E-B5069AB9C288}" type="sibTrans" cxnId="{E66B8862-1D8F-804D-BE27-BFFDE50219A6}">
      <dgm:prSet/>
      <dgm:spPr/>
      <dgm:t>
        <a:bodyPr/>
        <a:lstStyle/>
        <a:p>
          <a:endParaRPr lang="en-US">
            <a:solidFill>
              <a:schemeClr val="tx1"/>
            </a:solidFill>
          </a:endParaRPr>
        </a:p>
      </dgm:t>
    </dgm:pt>
    <dgm:pt modelId="{6BAA78FB-7AAD-AD4B-B518-A0E17733F1DC}">
      <dgm:prSet phldrT="[Text]" custT="1"/>
      <dgm:spPr>
        <a:ln>
          <a:solidFill>
            <a:srgbClr val="904116"/>
          </a:solidFill>
        </a:ln>
      </dgm:spPr>
      <dgm:t>
        <a:bodyPr lIns="548640" tIns="0" rIns="0" bIns="0"/>
        <a:lstStyle/>
        <a:p>
          <a:r>
            <a:rPr lang="en-US" sz="1600" dirty="0"/>
            <a:t>Improve the well-being and independence of individuals receiving home- and community-based services</a:t>
          </a:r>
        </a:p>
      </dgm:t>
    </dgm:pt>
    <dgm:pt modelId="{7AB22C18-1154-194D-8AC1-7659D60EE0AB}" type="parTrans" cxnId="{D4F75D9D-CE6F-9E4B-BBF7-09F1AC082DCC}">
      <dgm:prSet/>
      <dgm:spPr/>
      <dgm:t>
        <a:bodyPr/>
        <a:lstStyle/>
        <a:p>
          <a:endParaRPr lang="en-US">
            <a:solidFill>
              <a:schemeClr val="tx1"/>
            </a:solidFill>
          </a:endParaRPr>
        </a:p>
      </dgm:t>
    </dgm:pt>
    <dgm:pt modelId="{A99333F0-AAC6-164B-86A8-A33EEC2E507A}" type="sibTrans" cxnId="{D4F75D9D-CE6F-9E4B-BBF7-09F1AC082DCC}">
      <dgm:prSet/>
      <dgm:spPr/>
      <dgm:t>
        <a:bodyPr/>
        <a:lstStyle/>
        <a:p>
          <a:endParaRPr lang="en-US">
            <a:solidFill>
              <a:schemeClr val="tx1"/>
            </a:solidFill>
          </a:endParaRPr>
        </a:p>
      </dgm:t>
    </dgm:pt>
    <dgm:pt modelId="{C350430C-C40B-E046-8905-93E0E71405F4}" type="pres">
      <dgm:prSet presAssocID="{DC74FE5D-7F97-BE4A-859F-B119E6E8A4DA}" presName="Name0" presStyleCnt="0">
        <dgm:presLayoutVars>
          <dgm:chMax val="7"/>
          <dgm:chPref val="7"/>
          <dgm:dir/>
        </dgm:presLayoutVars>
      </dgm:prSet>
      <dgm:spPr/>
    </dgm:pt>
    <dgm:pt modelId="{C9078B02-6959-E64C-A8A1-15A3C0F0F39A}" type="pres">
      <dgm:prSet presAssocID="{DC74FE5D-7F97-BE4A-859F-B119E6E8A4DA}" presName="Name1" presStyleCnt="0"/>
      <dgm:spPr/>
    </dgm:pt>
    <dgm:pt modelId="{022CDF67-BAE0-CA48-AA1A-9C0019A86C49}" type="pres">
      <dgm:prSet presAssocID="{DC74FE5D-7F97-BE4A-859F-B119E6E8A4DA}" presName="cycle" presStyleCnt="0"/>
      <dgm:spPr/>
    </dgm:pt>
    <dgm:pt modelId="{4D7C5A3F-765C-614A-949B-B094A3DC2999}" type="pres">
      <dgm:prSet presAssocID="{DC74FE5D-7F97-BE4A-859F-B119E6E8A4DA}" presName="srcNode" presStyleLbl="node1" presStyleIdx="0" presStyleCnt="3"/>
      <dgm:spPr/>
    </dgm:pt>
    <dgm:pt modelId="{7771FB7A-045C-9B4F-87F1-EA8D3A37270D}" type="pres">
      <dgm:prSet presAssocID="{DC74FE5D-7F97-BE4A-859F-B119E6E8A4DA}" presName="conn" presStyleLbl="parChTrans1D2" presStyleIdx="0" presStyleCnt="1"/>
      <dgm:spPr/>
    </dgm:pt>
    <dgm:pt modelId="{2D023A2F-74CD-C549-90E8-D7875E19E889}" type="pres">
      <dgm:prSet presAssocID="{DC74FE5D-7F97-BE4A-859F-B119E6E8A4DA}" presName="extraNode" presStyleLbl="node1" presStyleIdx="0" presStyleCnt="3"/>
      <dgm:spPr/>
    </dgm:pt>
    <dgm:pt modelId="{ED62C6A7-8621-8642-820B-0C3C4469CC05}" type="pres">
      <dgm:prSet presAssocID="{DC74FE5D-7F97-BE4A-859F-B119E6E8A4DA}" presName="dstNode" presStyleLbl="node1" presStyleIdx="0" presStyleCnt="3"/>
      <dgm:spPr/>
    </dgm:pt>
    <dgm:pt modelId="{EDB0B500-D282-DE4B-BDEF-A3D9FBEA5EC9}" type="pres">
      <dgm:prSet presAssocID="{811F4EB2-D0D1-0641-BC40-D72B1E48B361}" presName="text_1" presStyleLbl="node1" presStyleIdx="0" presStyleCnt="3" custScaleX="93801" custScaleY="111953">
        <dgm:presLayoutVars>
          <dgm:bulletEnabled val="1"/>
        </dgm:presLayoutVars>
      </dgm:prSet>
      <dgm:spPr/>
    </dgm:pt>
    <dgm:pt modelId="{0499E7FA-49B4-4940-B60E-29C0467E2E3B}" type="pres">
      <dgm:prSet presAssocID="{811F4EB2-D0D1-0641-BC40-D72B1E48B361}" presName="accent_1" presStyleCnt="0"/>
      <dgm:spPr/>
    </dgm:pt>
    <dgm:pt modelId="{743C4D60-0D16-B541-B3E1-53EDD7B39D97}" type="pres">
      <dgm:prSet presAssocID="{811F4EB2-D0D1-0641-BC40-D72B1E48B361}" presName="accentRepeatNode" presStyleLbl="solidFgAcc1" presStyleIdx="0" presStyleCnt="3"/>
      <dgm:spPr>
        <a:ln>
          <a:solidFill>
            <a:srgbClr val="177BC0"/>
          </a:solidFill>
        </a:ln>
      </dgm:spPr>
    </dgm:pt>
    <dgm:pt modelId="{1F60994D-5997-C440-A389-40A2630F7749}" type="pres">
      <dgm:prSet presAssocID="{9A67EBB1-09B3-DC49-AE28-90995038DE4E}" presName="text_2" presStyleLbl="node1" presStyleIdx="1" presStyleCnt="3" custScaleX="93801" custScaleY="111953">
        <dgm:presLayoutVars>
          <dgm:bulletEnabled val="1"/>
        </dgm:presLayoutVars>
      </dgm:prSet>
      <dgm:spPr/>
    </dgm:pt>
    <dgm:pt modelId="{7C3D7CF9-23F8-584D-9020-CCE873E53E56}" type="pres">
      <dgm:prSet presAssocID="{9A67EBB1-09B3-DC49-AE28-90995038DE4E}" presName="accent_2" presStyleCnt="0"/>
      <dgm:spPr/>
    </dgm:pt>
    <dgm:pt modelId="{952987C4-2B82-5948-A24F-793D980D53F8}" type="pres">
      <dgm:prSet presAssocID="{9A67EBB1-09B3-DC49-AE28-90995038DE4E}" presName="accentRepeatNode" presStyleLbl="solidFgAcc1" presStyleIdx="1" presStyleCnt="3"/>
      <dgm:spPr>
        <a:ln>
          <a:solidFill>
            <a:srgbClr val="639A42"/>
          </a:solidFill>
        </a:ln>
      </dgm:spPr>
    </dgm:pt>
    <dgm:pt modelId="{9AAFE076-447F-AD4C-B3EE-564ACBC795C3}" type="pres">
      <dgm:prSet presAssocID="{6BAA78FB-7AAD-AD4B-B518-A0E17733F1DC}" presName="text_3" presStyleLbl="node1" presStyleIdx="2" presStyleCnt="3" custScaleX="93801" custScaleY="111953">
        <dgm:presLayoutVars>
          <dgm:bulletEnabled val="1"/>
        </dgm:presLayoutVars>
      </dgm:prSet>
      <dgm:spPr/>
    </dgm:pt>
    <dgm:pt modelId="{4B1DFA4C-122F-E843-BA07-792088CF737F}" type="pres">
      <dgm:prSet presAssocID="{6BAA78FB-7AAD-AD4B-B518-A0E17733F1DC}" presName="accent_3" presStyleCnt="0"/>
      <dgm:spPr/>
    </dgm:pt>
    <dgm:pt modelId="{009C85B1-D83B-5246-A2CD-961A248EA253}" type="pres">
      <dgm:prSet presAssocID="{6BAA78FB-7AAD-AD4B-B518-A0E17733F1DC}" presName="accentRepeatNode" presStyleLbl="solidFgAcc1" presStyleIdx="2" presStyleCnt="3"/>
      <dgm:spPr>
        <a:ln>
          <a:solidFill>
            <a:srgbClr val="C65A2B"/>
          </a:solidFill>
        </a:ln>
      </dgm:spPr>
    </dgm:pt>
  </dgm:ptLst>
  <dgm:cxnLst>
    <dgm:cxn modelId="{8DED5A3B-E5EC-7547-A442-9A44EE3076BD}" srcId="{DC74FE5D-7F97-BE4A-859F-B119E6E8A4DA}" destId="{811F4EB2-D0D1-0641-BC40-D72B1E48B361}" srcOrd="0" destOrd="0" parTransId="{81D6F52D-3583-9845-9524-D55F70CA6A9A}" sibTransId="{31148CC2-BDE9-6349-B0BB-096F4060B741}"/>
    <dgm:cxn modelId="{9EA80841-6D35-D74C-998A-918C2634B078}" type="presOf" srcId="{9A67EBB1-09B3-DC49-AE28-90995038DE4E}" destId="{1F60994D-5997-C440-A389-40A2630F7749}" srcOrd="0" destOrd="0" presId="urn:microsoft.com/office/officeart/2008/layout/VerticalCurvedList"/>
    <dgm:cxn modelId="{E8A81D5B-69F3-0440-97C2-290051EFF8E8}" type="presOf" srcId="{31148CC2-BDE9-6349-B0BB-096F4060B741}" destId="{7771FB7A-045C-9B4F-87F1-EA8D3A37270D}" srcOrd="0" destOrd="0" presId="urn:microsoft.com/office/officeart/2008/layout/VerticalCurvedList"/>
    <dgm:cxn modelId="{E66B8862-1D8F-804D-BE27-BFFDE50219A6}" srcId="{DC74FE5D-7F97-BE4A-859F-B119E6E8A4DA}" destId="{9A67EBB1-09B3-DC49-AE28-90995038DE4E}" srcOrd="1" destOrd="0" parTransId="{A693977A-B5A6-F149-BAA5-4CB0C7AB3369}" sibTransId="{BAE7DC0D-B7F3-A449-9D8E-B5069AB9C288}"/>
    <dgm:cxn modelId="{BB2E7B95-59E3-294D-95EE-8A035A7592D9}" type="presOf" srcId="{DC74FE5D-7F97-BE4A-859F-B119E6E8A4DA}" destId="{C350430C-C40B-E046-8905-93E0E71405F4}" srcOrd="0" destOrd="0" presId="urn:microsoft.com/office/officeart/2008/layout/VerticalCurvedList"/>
    <dgm:cxn modelId="{D4F75D9D-CE6F-9E4B-BBF7-09F1AC082DCC}" srcId="{DC74FE5D-7F97-BE4A-859F-B119E6E8A4DA}" destId="{6BAA78FB-7AAD-AD4B-B518-A0E17733F1DC}" srcOrd="2" destOrd="0" parTransId="{7AB22C18-1154-194D-8AC1-7659D60EE0AB}" sibTransId="{A99333F0-AAC6-164B-86A8-A33EEC2E507A}"/>
    <dgm:cxn modelId="{5FAC6BC4-F758-A241-9708-2881A4C3C887}" type="presOf" srcId="{811F4EB2-D0D1-0641-BC40-D72B1E48B361}" destId="{EDB0B500-D282-DE4B-BDEF-A3D9FBEA5EC9}" srcOrd="0" destOrd="0" presId="urn:microsoft.com/office/officeart/2008/layout/VerticalCurvedList"/>
    <dgm:cxn modelId="{CDD018E0-EAD0-B543-AF64-DE408305D736}" type="presOf" srcId="{6BAA78FB-7AAD-AD4B-B518-A0E17733F1DC}" destId="{9AAFE076-447F-AD4C-B3EE-564ACBC795C3}" srcOrd="0" destOrd="0" presId="urn:microsoft.com/office/officeart/2008/layout/VerticalCurvedList"/>
    <dgm:cxn modelId="{6CFDE224-BB24-814D-B611-85185EB7D02F}" type="presParOf" srcId="{C350430C-C40B-E046-8905-93E0E71405F4}" destId="{C9078B02-6959-E64C-A8A1-15A3C0F0F39A}" srcOrd="0" destOrd="0" presId="urn:microsoft.com/office/officeart/2008/layout/VerticalCurvedList"/>
    <dgm:cxn modelId="{D22B412E-4435-F24B-92B7-8C28D5F53CCA}" type="presParOf" srcId="{C9078B02-6959-E64C-A8A1-15A3C0F0F39A}" destId="{022CDF67-BAE0-CA48-AA1A-9C0019A86C49}" srcOrd="0" destOrd="0" presId="urn:microsoft.com/office/officeart/2008/layout/VerticalCurvedList"/>
    <dgm:cxn modelId="{F09E8D24-66DC-EE45-8888-874012A8E963}" type="presParOf" srcId="{022CDF67-BAE0-CA48-AA1A-9C0019A86C49}" destId="{4D7C5A3F-765C-614A-949B-B094A3DC2999}" srcOrd="0" destOrd="0" presId="urn:microsoft.com/office/officeart/2008/layout/VerticalCurvedList"/>
    <dgm:cxn modelId="{2789CAF3-25F4-0E45-A80F-C0933E1BE9AD}" type="presParOf" srcId="{022CDF67-BAE0-CA48-AA1A-9C0019A86C49}" destId="{7771FB7A-045C-9B4F-87F1-EA8D3A37270D}" srcOrd="1" destOrd="0" presId="urn:microsoft.com/office/officeart/2008/layout/VerticalCurvedList"/>
    <dgm:cxn modelId="{71EEC7DF-4DB1-3B4B-B9EF-9146A1F78382}" type="presParOf" srcId="{022CDF67-BAE0-CA48-AA1A-9C0019A86C49}" destId="{2D023A2F-74CD-C549-90E8-D7875E19E889}" srcOrd="2" destOrd="0" presId="urn:microsoft.com/office/officeart/2008/layout/VerticalCurvedList"/>
    <dgm:cxn modelId="{147DCA44-2902-444B-8D54-B06D76F40F5D}" type="presParOf" srcId="{022CDF67-BAE0-CA48-AA1A-9C0019A86C49}" destId="{ED62C6A7-8621-8642-820B-0C3C4469CC05}" srcOrd="3" destOrd="0" presId="urn:microsoft.com/office/officeart/2008/layout/VerticalCurvedList"/>
    <dgm:cxn modelId="{AA8693EC-7F42-FA4E-A502-2C9B1E3A15E4}" type="presParOf" srcId="{C9078B02-6959-E64C-A8A1-15A3C0F0F39A}" destId="{EDB0B500-D282-DE4B-BDEF-A3D9FBEA5EC9}" srcOrd="1" destOrd="0" presId="urn:microsoft.com/office/officeart/2008/layout/VerticalCurvedList"/>
    <dgm:cxn modelId="{BCDA678C-E340-384E-B130-04E936045B23}" type="presParOf" srcId="{C9078B02-6959-E64C-A8A1-15A3C0F0F39A}" destId="{0499E7FA-49B4-4940-B60E-29C0467E2E3B}" srcOrd="2" destOrd="0" presId="urn:microsoft.com/office/officeart/2008/layout/VerticalCurvedList"/>
    <dgm:cxn modelId="{B67C83DA-CC80-6747-BE7A-B47B41243895}" type="presParOf" srcId="{0499E7FA-49B4-4940-B60E-29C0467E2E3B}" destId="{743C4D60-0D16-B541-B3E1-53EDD7B39D97}" srcOrd="0" destOrd="0" presId="urn:microsoft.com/office/officeart/2008/layout/VerticalCurvedList"/>
    <dgm:cxn modelId="{D0FC9EFC-EA99-6B47-BD98-3BAE89EA4008}" type="presParOf" srcId="{C9078B02-6959-E64C-A8A1-15A3C0F0F39A}" destId="{1F60994D-5997-C440-A389-40A2630F7749}" srcOrd="3" destOrd="0" presId="urn:microsoft.com/office/officeart/2008/layout/VerticalCurvedList"/>
    <dgm:cxn modelId="{DE378C0C-C558-4A4D-9671-87F76E78C379}" type="presParOf" srcId="{C9078B02-6959-E64C-A8A1-15A3C0F0F39A}" destId="{7C3D7CF9-23F8-584D-9020-CCE873E53E56}" srcOrd="4" destOrd="0" presId="urn:microsoft.com/office/officeart/2008/layout/VerticalCurvedList"/>
    <dgm:cxn modelId="{41B270A3-8DA8-2D48-A53C-6604D1C851C2}" type="presParOf" srcId="{7C3D7CF9-23F8-584D-9020-CCE873E53E56}" destId="{952987C4-2B82-5948-A24F-793D980D53F8}" srcOrd="0" destOrd="0" presId="urn:microsoft.com/office/officeart/2008/layout/VerticalCurvedList"/>
    <dgm:cxn modelId="{65714262-8851-7B4F-BCB6-FA354AF54D54}" type="presParOf" srcId="{C9078B02-6959-E64C-A8A1-15A3C0F0F39A}" destId="{9AAFE076-447F-AD4C-B3EE-564ACBC795C3}" srcOrd="5" destOrd="0" presId="urn:microsoft.com/office/officeart/2008/layout/VerticalCurvedList"/>
    <dgm:cxn modelId="{04874FA2-6B6F-8349-A4F6-0A3F1DCCEA73}" type="presParOf" srcId="{C9078B02-6959-E64C-A8A1-15A3C0F0F39A}" destId="{4B1DFA4C-122F-E843-BA07-792088CF737F}" srcOrd="6" destOrd="0" presId="urn:microsoft.com/office/officeart/2008/layout/VerticalCurvedList"/>
    <dgm:cxn modelId="{6B047261-4A7C-1B45-BDEC-73D37E28D39C}" type="presParOf" srcId="{4B1DFA4C-122F-E843-BA07-792088CF737F}" destId="{009C85B1-D83B-5246-A2CD-961A248EA25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0FDBF9-5DE2-4880-8355-4A0E5974BFD5}" type="doc">
      <dgm:prSet loTypeId="urn:microsoft.com/office/officeart/2016/7/layout/VerticalSolidActionList" loCatId="List" qsTypeId="urn:microsoft.com/office/officeart/2005/8/quickstyle/simple1" qsCatId="simple" csTypeId="urn:microsoft.com/office/officeart/2005/8/colors/accent1_3" csCatId="accent1" phldr="1"/>
      <dgm:spPr/>
      <dgm:t>
        <a:bodyPr/>
        <a:lstStyle/>
        <a:p>
          <a:endParaRPr lang="en-US"/>
        </a:p>
      </dgm:t>
    </dgm:pt>
    <dgm:pt modelId="{9EE6A8AB-BC15-41DF-82A3-1A3B7870E82F}">
      <dgm:prSet custT="1"/>
      <dgm:spPr>
        <a:solidFill>
          <a:schemeClr val="accent2">
            <a:lumMod val="75000"/>
          </a:schemeClr>
        </a:solidFill>
        <a:ln>
          <a:noFill/>
        </a:ln>
      </dgm:spPr>
      <dgm:t>
        <a:bodyPr/>
        <a:lstStyle/>
        <a:p>
          <a:pPr>
            <a:lnSpc>
              <a:spcPct val="100000"/>
            </a:lnSpc>
          </a:pPr>
          <a:r>
            <a:rPr lang="en-US" sz="3200" b="1" cap="all" baseline="0" dirty="0"/>
            <a:t>8300</a:t>
          </a:r>
        </a:p>
      </dgm:t>
    </dgm:pt>
    <dgm:pt modelId="{C11C58BB-C17A-435D-A2A7-6DD601B12B74}" type="parTrans" cxnId="{1FD2FA67-014E-4FD5-BF0E-247C1CB223FF}">
      <dgm:prSet/>
      <dgm:spPr/>
      <dgm:t>
        <a:bodyPr/>
        <a:lstStyle/>
        <a:p>
          <a:pPr>
            <a:lnSpc>
              <a:spcPct val="100000"/>
            </a:lnSpc>
          </a:pPr>
          <a:endParaRPr lang="en-US" sz="2400"/>
        </a:p>
      </dgm:t>
    </dgm:pt>
    <dgm:pt modelId="{494CEC84-6900-42A2-983C-EEDA5EE2D943}" type="sibTrans" cxnId="{1FD2FA67-014E-4FD5-BF0E-247C1CB223FF}">
      <dgm:prSet/>
      <dgm:spPr/>
      <dgm:t>
        <a:bodyPr/>
        <a:lstStyle/>
        <a:p>
          <a:pPr>
            <a:lnSpc>
              <a:spcPct val="100000"/>
            </a:lnSpc>
          </a:pPr>
          <a:endParaRPr lang="en-US" sz="2400"/>
        </a:p>
      </dgm:t>
    </dgm:pt>
    <dgm:pt modelId="{1563359E-8AC9-4055-A7E9-DAFB221830F3}">
      <dgm:prSet custT="1"/>
      <dgm:spPr>
        <a:noFill/>
        <a:ln>
          <a:noFill/>
        </a:ln>
      </dgm:spPr>
      <dgm:t>
        <a:bodyPr/>
        <a:lstStyle/>
        <a:p>
          <a:pPr>
            <a:lnSpc>
              <a:spcPct val="100000"/>
            </a:lnSpc>
          </a:pPr>
          <a:r>
            <a:rPr lang="en-US" sz="2000" dirty="0"/>
            <a:t>Over 8,100 individuals with intellectual and developmental disabilities are served by one or more programs administered by DDS. </a:t>
          </a:r>
        </a:p>
      </dgm:t>
    </dgm:pt>
    <dgm:pt modelId="{0B599294-45E8-4BC2-8899-E4988FFF761B}" type="parTrans" cxnId="{F0041C0A-36F3-4422-BAE7-722895828E08}">
      <dgm:prSet/>
      <dgm:spPr/>
      <dgm:t>
        <a:bodyPr/>
        <a:lstStyle/>
        <a:p>
          <a:pPr>
            <a:lnSpc>
              <a:spcPct val="100000"/>
            </a:lnSpc>
          </a:pPr>
          <a:endParaRPr lang="en-US" sz="2400"/>
        </a:p>
      </dgm:t>
    </dgm:pt>
    <dgm:pt modelId="{F77F957B-F794-45BA-A226-88E2FB54D4DB}" type="sibTrans" cxnId="{F0041C0A-36F3-4422-BAE7-722895828E08}">
      <dgm:prSet/>
      <dgm:spPr/>
      <dgm:t>
        <a:bodyPr/>
        <a:lstStyle/>
        <a:p>
          <a:pPr>
            <a:lnSpc>
              <a:spcPct val="100000"/>
            </a:lnSpc>
          </a:pPr>
          <a:endParaRPr lang="en-US" sz="2400"/>
        </a:p>
      </dgm:t>
    </dgm:pt>
    <dgm:pt modelId="{F7043A2B-7746-4820-ABF0-9B860C638881}">
      <dgm:prSet custT="1"/>
      <dgm:spPr>
        <a:solidFill>
          <a:schemeClr val="accent1"/>
        </a:solidFill>
        <a:ln>
          <a:noFill/>
        </a:ln>
      </dgm:spPr>
      <dgm:t>
        <a:bodyPr/>
        <a:lstStyle/>
        <a:p>
          <a:pPr>
            <a:lnSpc>
              <a:spcPct val="100000"/>
            </a:lnSpc>
          </a:pPr>
          <a:r>
            <a:rPr lang="en-US" sz="3200" b="1" kern="1200" cap="all" baseline="0" dirty="0">
              <a:solidFill>
                <a:srgbClr val="FFFFFF"/>
              </a:solidFill>
              <a:latin typeface="Arial" panose="020B0604020202020204"/>
              <a:ea typeface="+mn-ea"/>
              <a:cs typeface="+mn-cs"/>
            </a:rPr>
            <a:t>5300</a:t>
          </a:r>
        </a:p>
      </dgm:t>
    </dgm:pt>
    <dgm:pt modelId="{A6BFCCE8-C32B-4B45-956F-715543400BE0}" type="parTrans" cxnId="{91ABA9E7-3164-445E-B23C-8669F619E42D}">
      <dgm:prSet/>
      <dgm:spPr/>
      <dgm:t>
        <a:bodyPr/>
        <a:lstStyle/>
        <a:p>
          <a:pPr>
            <a:lnSpc>
              <a:spcPct val="100000"/>
            </a:lnSpc>
          </a:pPr>
          <a:endParaRPr lang="en-US" sz="2400"/>
        </a:p>
      </dgm:t>
    </dgm:pt>
    <dgm:pt modelId="{C2559A46-DFD1-44CD-92A2-C7BF0CF16989}" type="sibTrans" cxnId="{91ABA9E7-3164-445E-B23C-8669F619E42D}">
      <dgm:prSet/>
      <dgm:spPr/>
      <dgm:t>
        <a:bodyPr/>
        <a:lstStyle/>
        <a:p>
          <a:pPr>
            <a:lnSpc>
              <a:spcPct val="100000"/>
            </a:lnSpc>
          </a:pPr>
          <a:endParaRPr lang="en-US" sz="2400"/>
        </a:p>
      </dgm:t>
    </dgm:pt>
    <dgm:pt modelId="{0D65D39F-56F6-477E-9E29-28987205AAFE}">
      <dgm:prSet custT="1"/>
      <dgm:spPr>
        <a:noFill/>
        <a:ln>
          <a:noFill/>
        </a:ln>
      </dgm:spPr>
      <dgm:t>
        <a:bodyPr/>
        <a:lstStyle/>
        <a:p>
          <a:pPr>
            <a:lnSpc>
              <a:spcPct val="100000"/>
            </a:lnSpc>
          </a:pPr>
          <a:r>
            <a:rPr lang="en-US" sz="2000" dirty="0"/>
            <a:t>Over 5,300 individuals with intellectual and developmental disabilities receive HCBS through Oklahoma’s Medicaid Waiver Programs.</a:t>
          </a:r>
        </a:p>
      </dgm:t>
    </dgm:pt>
    <dgm:pt modelId="{60D8DB55-8489-4C7E-8613-DD7E6A57B8B3}" type="parTrans" cxnId="{7569B245-6418-4DBC-B03C-0409B96717E3}">
      <dgm:prSet/>
      <dgm:spPr/>
      <dgm:t>
        <a:bodyPr/>
        <a:lstStyle/>
        <a:p>
          <a:pPr>
            <a:lnSpc>
              <a:spcPct val="100000"/>
            </a:lnSpc>
          </a:pPr>
          <a:endParaRPr lang="en-US" sz="2400"/>
        </a:p>
      </dgm:t>
    </dgm:pt>
    <dgm:pt modelId="{1989B81B-C2C9-439D-88E9-E93E77488306}" type="sibTrans" cxnId="{7569B245-6418-4DBC-B03C-0409B96717E3}">
      <dgm:prSet/>
      <dgm:spPr/>
      <dgm:t>
        <a:bodyPr/>
        <a:lstStyle/>
        <a:p>
          <a:pPr>
            <a:lnSpc>
              <a:spcPct val="100000"/>
            </a:lnSpc>
          </a:pPr>
          <a:endParaRPr lang="en-US" sz="2400"/>
        </a:p>
      </dgm:t>
    </dgm:pt>
    <dgm:pt modelId="{25F4CAE9-4B03-478F-B86B-6C8495F27DF6}">
      <dgm:prSet custT="1"/>
      <dgm:spPr>
        <a:solidFill>
          <a:schemeClr val="accent1">
            <a:lumMod val="75000"/>
          </a:schemeClr>
        </a:solidFill>
        <a:ln w="25400" cap="flat" cmpd="sng" algn="ctr">
          <a:noFill/>
          <a:prstDash val="solid"/>
        </a:ln>
        <a:effectLst/>
      </dgm:spPr>
      <dgm:t>
        <a:bodyPr spcFirstLastPara="0" vert="horz" wrap="square" lIns="113880" tIns="127059" rIns="113880" bIns="127059" numCol="1" spcCol="1270" anchor="ctr" anchorCtr="0"/>
        <a:lstStyle/>
        <a:p>
          <a:pPr>
            <a:lnSpc>
              <a:spcPct val="100000"/>
            </a:lnSpc>
          </a:pPr>
          <a:r>
            <a:rPr lang="en-US" sz="3200" b="1" kern="1200" cap="all" baseline="0" dirty="0">
              <a:solidFill>
                <a:srgbClr val="FFFFFF"/>
              </a:solidFill>
              <a:latin typeface="Arial" panose="020B0604020202020204"/>
              <a:ea typeface="+mn-ea"/>
              <a:cs typeface="+mn-cs"/>
            </a:rPr>
            <a:t>5000</a:t>
          </a:r>
        </a:p>
      </dgm:t>
    </dgm:pt>
    <dgm:pt modelId="{5B8EFF51-F6F2-4C76-B00C-09380DA77F96}" type="parTrans" cxnId="{6CFFB6FF-84C5-4F47-93CC-0EFEE99FA362}">
      <dgm:prSet/>
      <dgm:spPr/>
      <dgm:t>
        <a:bodyPr/>
        <a:lstStyle/>
        <a:p>
          <a:pPr>
            <a:lnSpc>
              <a:spcPct val="100000"/>
            </a:lnSpc>
          </a:pPr>
          <a:endParaRPr lang="en-US" sz="2400"/>
        </a:p>
      </dgm:t>
    </dgm:pt>
    <dgm:pt modelId="{8127F738-02DF-4CC5-8D30-1762BAC60E2F}" type="sibTrans" cxnId="{6CFFB6FF-84C5-4F47-93CC-0EFEE99FA362}">
      <dgm:prSet/>
      <dgm:spPr/>
      <dgm:t>
        <a:bodyPr/>
        <a:lstStyle/>
        <a:p>
          <a:pPr>
            <a:lnSpc>
              <a:spcPct val="100000"/>
            </a:lnSpc>
          </a:pPr>
          <a:endParaRPr lang="en-US" sz="2400"/>
        </a:p>
      </dgm:t>
    </dgm:pt>
    <dgm:pt modelId="{4C92AD51-09DF-44B8-80A9-24A5973BB657}">
      <dgm:prSet custT="1"/>
      <dgm:spPr>
        <a:noFill/>
        <a:ln>
          <a:noFill/>
        </a:ln>
      </dgm:spPr>
      <dgm:t>
        <a:bodyPr/>
        <a:lstStyle/>
        <a:p>
          <a:pPr>
            <a:lnSpc>
              <a:spcPct val="100000"/>
            </a:lnSpc>
          </a:pPr>
          <a:r>
            <a:rPr lang="en-US" sz="2000" dirty="0"/>
            <a:t>Over 5,000 individuals and their families have applied to receive HCBS through a DDS Medicaid Waiver Program.</a:t>
          </a:r>
        </a:p>
      </dgm:t>
    </dgm:pt>
    <dgm:pt modelId="{9D6B28D3-8BD5-4AE1-92D0-5A36D5C5EDB4}" type="parTrans" cxnId="{92FCB13B-FFA4-42A5-9724-57C9B6474440}">
      <dgm:prSet/>
      <dgm:spPr/>
      <dgm:t>
        <a:bodyPr/>
        <a:lstStyle/>
        <a:p>
          <a:pPr>
            <a:lnSpc>
              <a:spcPct val="100000"/>
            </a:lnSpc>
          </a:pPr>
          <a:endParaRPr lang="en-US" sz="2400"/>
        </a:p>
      </dgm:t>
    </dgm:pt>
    <dgm:pt modelId="{076107A5-3D92-433D-8B39-01D86A6D85BF}" type="sibTrans" cxnId="{92FCB13B-FFA4-42A5-9724-57C9B6474440}">
      <dgm:prSet/>
      <dgm:spPr/>
      <dgm:t>
        <a:bodyPr/>
        <a:lstStyle/>
        <a:p>
          <a:pPr>
            <a:lnSpc>
              <a:spcPct val="100000"/>
            </a:lnSpc>
          </a:pPr>
          <a:endParaRPr lang="en-US" sz="2400"/>
        </a:p>
      </dgm:t>
    </dgm:pt>
    <dgm:pt modelId="{7A4F99E8-9416-2440-A86D-1EE3B38A944D}" type="pres">
      <dgm:prSet presAssocID="{B60FDBF9-5DE2-4880-8355-4A0E5974BFD5}" presName="Name0" presStyleCnt="0">
        <dgm:presLayoutVars>
          <dgm:dir/>
          <dgm:animLvl val="lvl"/>
          <dgm:resizeHandles val="exact"/>
        </dgm:presLayoutVars>
      </dgm:prSet>
      <dgm:spPr/>
    </dgm:pt>
    <dgm:pt modelId="{E77624E3-6DA1-7144-B580-C53B45607C43}" type="pres">
      <dgm:prSet presAssocID="{9EE6A8AB-BC15-41DF-82A3-1A3B7870E82F}" presName="linNode" presStyleCnt="0"/>
      <dgm:spPr/>
    </dgm:pt>
    <dgm:pt modelId="{E56E18B4-321E-FC4B-A2EA-F42CC2946B49}" type="pres">
      <dgm:prSet presAssocID="{9EE6A8AB-BC15-41DF-82A3-1A3B7870E82F}" presName="parentText" presStyleLbl="alignNode1" presStyleIdx="0" presStyleCnt="3">
        <dgm:presLayoutVars>
          <dgm:chMax val="1"/>
          <dgm:bulletEnabled/>
        </dgm:presLayoutVars>
      </dgm:prSet>
      <dgm:spPr/>
    </dgm:pt>
    <dgm:pt modelId="{F7EA8B51-9BC1-5142-8F1B-0AA47547A3AA}" type="pres">
      <dgm:prSet presAssocID="{9EE6A8AB-BC15-41DF-82A3-1A3B7870E82F}" presName="descendantText" presStyleLbl="alignAccFollowNode1" presStyleIdx="0" presStyleCnt="3">
        <dgm:presLayoutVars>
          <dgm:bulletEnabled/>
        </dgm:presLayoutVars>
      </dgm:prSet>
      <dgm:spPr/>
    </dgm:pt>
    <dgm:pt modelId="{7966D236-2824-0346-913D-8F7BD7045F27}" type="pres">
      <dgm:prSet presAssocID="{494CEC84-6900-42A2-983C-EEDA5EE2D943}" presName="sp" presStyleCnt="0"/>
      <dgm:spPr/>
    </dgm:pt>
    <dgm:pt modelId="{722571BD-CB8E-994B-9BE1-3FD415655D0F}" type="pres">
      <dgm:prSet presAssocID="{F7043A2B-7746-4820-ABF0-9B860C638881}" presName="linNode" presStyleCnt="0"/>
      <dgm:spPr/>
    </dgm:pt>
    <dgm:pt modelId="{73442F6F-AD90-4443-9326-EDC1A8CBEEE5}" type="pres">
      <dgm:prSet presAssocID="{F7043A2B-7746-4820-ABF0-9B860C638881}" presName="parentText" presStyleLbl="alignNode1" presStyleIdx="1" presStyleCnt="3">
        <dgm:presLayoutVars>
          <dgm:chMax val="1"/>
          <dgm:bulletEnabled/>
        </dgm:presLayoutVars>
      </dgm:prSet>
      <dgm:spPr/>
    </dgm:pt>
    <dgm:pt modelId="{08BF403A-6E0E-7A41-AF49-CCF36DD3A54A}" type="pres">
      <dgm:prSet presAssocID="{F7043A2B-7746-4820-ABF0-9B860C638881}" presName="descendantText" presStyleLbl="alignAccFollowNode1" presStyleIdx="1" presStyleCnt="3">
        <dgm:presLayoutVars>
          <dgm:bulletEnabled/>
        </dgm:presLayoutVars>
      </dgm:prSet>
      <dgm:spPr/>
    </dgm:pt>
    <dgm:pt modelId="{302F3408-D6B7-2440-B6D8-668CA98A8F79}" type="pres">
      <dgm:prSet presAssocID="{C2559A46-DFD1-44CD-92A2-C7BF0CF16989}" presName="sp" presStyleCnt="0"/>
      <dgm:spPr/>
    </dgm:pt>
    <dgm:pt modelId="{065F2630-F1BB-4B41-9D4E-E2555946ED34}" type="pres">
      <dgm:prSet presAssocID="{25F4CAE9-4B03-478F-B86B-6C8495F27DF6}" presName="linNode" presStyleCnt="0"/>
      <dgm:spPr/>
    </dgm:pt>
    <dgm:pt modelId="{53DC0AB2-B70A-814A-9F5D-8E4AE32508EA}" type="pres">
      <dgm:prSet presAssocID="{25F4CAE9-4B03-478F-B86B-6C8495F27DF6}" presName="parentText" presStyleLbl="alignNode1" presStyleIdx="2" presStyleCnt="3" custLinFactNeighborX="-11247" custLinFactNeighborY="3136">
        <dgm:presLayoutVars>
          <dgm:chMax val="1"/>
          <dgm:bulletEnabled/>
        </dgm:presLayoutVars>
      </dgm:prSet>
      <dgm:spPr>
        <a:xfrm>
          <a:off x="0" y="2729495"/>
          <a:ext cx="2152064" cy="1286313"/>
        </a:xfrm>
        <a:prstGeom prst="rect">
          <a:avLst/>
        </a:prstGeom>
      </dgm:spPr>
    </dgm:pt>
    <dgm:pt modelId="{1835D0F2-161C-AA4B-9E64-AE7207D34ED7}" type="pres">
      <dgm:prSet presAssocID="{25F4CAE9-4B03-478F-B86B-6C8495F27DF6}" presName="descendantText" presStyleLbl="alignAccFollowNode1" presStyleIdx="2" presStyleCnt="3">
        <dgm:presLayoutVars>
          <dgm:bulletEnabled/>
        </dgm:presLayoutVars>
      </dgm:prSet>
      <dgm:spPr/>
    </dgm:pt>
  </dgm:ptLst>
  <dgm:cxnLst>
    <dgm:cxn modelId="{F0041C0A-36F3-4422-BAE7-722895828E08}" srcId="{9EE6A8AB-BC15-41DF-82A3-1A3B7870E82F}" destId="{1563359E-8AC9-4055-A7E9-DAFB221830F3}" srcOrd="0" destOrd="0" parTransId="{0B599294-45E8-4BC2-8899-E4988FFF761B}" sibTransId="{F77F957B-F794-45BA-A226-88E2FB54D4DB}"/>
    <dgm:cxn modelId="{D14D7931-7DB2-214A-ADA4-1FD220B5D13C}" type="presOf" srcId="{B60FDBF9-5DE2-4880-8355-4A0E5974BFD5}" destId="{7A4F99E8-9416-2440-A86D-1EE3B38A944D}" srcOrd="0" destOrd="0" presId="urn:microsoft.com/office/officeart/2016/7/layout/VerticalSolidActionList"/>
    <dgm:cxn modelId="{92FCB13B-FFA4-42A5-9724-57C9B6474440}" srcId="{25F4CAE9-4B03-478F-B86B-6C8495F27DF6}" destId="{4C92AD51-09DF-44B8-80A9-24A5973BB657}" srcOrd="0" destOrd="0" parTransId="{9D6B28D3-8BD5-4AE1-92D0-5A36D5C5EDB4}" sibTransId="{076107A5-3D92-433D-8B39-01D86A6D85BF}"/>
    <dgm:cxn modelId="{AB53DD3D-BD28-4E44-A97B-FB99EB74FAC6}" type="presOf" srcId="{9EE6A8AB-BC15-41DF-82A3-1A3B7870E82F}" destId="{E56E18B4-321E-FC4B-A2EA-F42CC2946B49}" srcOrd="0" destOrd="0" presId="urn:microsoft.com/office/officeart/2016/7/layout/VerticalSolidActionList"/>
    <dgm:cxn modelId="{7569B245-6418-4DBC-B03C-0409B96717E3}" srcId="{F7043A2B-7746-4820-ABF0-9B860C638881}" destId="{0D65D39F-56F6-477E-9E29-28987205AAFE}" srcOrd="0" destOrd="0" parTransId="{60D8DB55-8489-4C7E-8613-DD7E6A57B8B3}" sibTransId="{1989B81B-C2C9-439D-88E9-E93E77488306}"/>
    <dgm:cxn modelId="{24CA2C4F-D88D-134E-AB4C-3F28AB6A752D}" type="presOf" srcId="{25F4CAE9-4B03-478F-B86B-6C8495F27DF6}" destId="{53DC0AB2-B70A-814A-9F5D-8E4AE32508EA}" srcOrd="0" destOrd="0" presId="urn:microsoft.com/office/officeart/2016/7/layout/VerticalSolidActionList"/>
    <dgm:cxn modelId="{1FD2FA67-014E-4FD5-BF0E-247C1CB223FF}" srcId="{B60FDBF9-5DE2-4880-8355-4A0E5974BFD5}" destId="{9EE6A8AB-BC15-41DF-82A3-1A3B7870E82F}" srcOrd="0" destOrd="0" parTransId="{C11C58BB-C17A-435D-A2A7-6DD601B12B74}" sibTransId="{494CEC84-6900-42A2-983C-EEDA5EE2D943}"/>
    <dgm:cxn modelId="{308E816C-3DA1-A245-8AAF-95B831B6BB60}" type="presOf" srcId="{0D65D39F-56F6-477E-9E29-28987205AAFE}" destId="{08BF403A-6E0E-7A41-AF49-CCF36DD3A54A}" srcOrd="0" destOrd="0" presId="urn:microsoft.com/office/officeart/2016/7/layout/VerticalSolidActionList"/>
    <dgm:cxn modelId="{114E38D0-4959-E54E-B608-4CAFC49D21CC}" type="presOf" srcId="{4C92AD51-09DF-44B8-80A9-24A5973BB657}" destId="{1835D0F2-161C-AA4B-9E64-AE7207D34ED7}" srcOrd="0" destOrd="0" presId="urn:microsoft.com/office/officeart/2016/7/layout/VerticalSolidActionList"/>
    <dgm:cxn modelId="{F58208D6-3B86-3B47-A752-83ADC7036BE8}" type="presOf" srcId="{1563359E-8AC9-4055-A7E9-DAFB221830F3}" destId="{F7EA8B51-9BC1-5142-8F1B-0AA47547A3AA}" srcOrd="0" destOrd="0" presId="urn:microsoft.com/office/officeart/2016/7/layout/VerticalSolidActionList"/>
    <dgm:cxn modelId="{91ABA9E7-3164-445E-B23C-8669F619E42D}" srcId="{B60FDBF9-5DE2-4880-8355-4A0E5974BFD5}" destId="{F7043A2B-7746-4820-ABF0-9B860C638881}" srcOrd="1" destOrd="0" parTransId="{A6BFCCE8-C32B-4B45-956F-715543400BE0}" sibTransId="{C2559A46-DFD1-44CD-92A2-C7BF0CF16989}"/>
    <dgm:cxn modelId="{3BF1FEF5-A290-5F4A-A5CC-F551E3CC1E66}" type="presOf" srcId="{F7043A2B-7746-4820-ABF0-9B860C638881}" destId="{73442F6F-AD90-4443-9326-EDC1A8CBEEE5}" srcOrd="0" destOrd="0" presId="urn:microsoft.com/office/officeart/2016/7/layout/VerticalSolidActionList"/>
    <dgm:cxn modelId="{6CFFB6FF-84C5-4F47-93CC-0EFEE99FA362}" srcId="{B60FDBF9-5DE2-4880-8355-4A0E5974BFD5}" destId="{25F4CAE9-4B03-478F-B86B-6C8495F27DF6}" srcOrd="2" destOrd="0" parTransId="{5B8EFF51-F6F2-4C76-B00C-09380DA77F96}" sibTransId="{8127F738-02DF-4CC5-8D30-1762BAC60E2F}"/>
    <dgm:cxn modelId="{7ADC377B-1814-824C-A041-A5D6DED97416}" type="presParOf" srcId="{7A4F99E8-9416-2440-A86D-1EE3B38A944D}" destId="{E77624E3-6DA1-7144-B580-C53B45607C43}" srcOrd="0" destOrd="0" presId="urn:microsoft.com/office/officeart/2016/7/layout/VerticalSolidActionList"/>
    <dgm:cxn modelId="{1CD25B69-936F-B142-BF8B-9BA15E9114DD}" type="presParOf" srcId="{E77624E3-6DA1-7144-B580-C53B45607C43}" destId="{E56E18B4-321E-FC4B-A2EA-F42CC2946B49}" srcOrd="0" destOrd="0" presId="urn:microsoft.com/office/officeart/2016/7/layout/VerticalSolidActionList"/>
    <dgm:cxn modelId="{CF5F1562-D3F6-6F47-8560-5288D8A518BD}" type="presParOf" srcId="{E77624E3-6DA1-7144-B580-C53B45607C43}" destId="{F7EA8B51-9BC1-5142-8F1B-0AA47547A3AA}" srcOrd="1" destOrd="0" presId="urn:microsoft.com/office/officeart/2016/7/layout/VerticalSolidActionList"/>
    <dgm:cxn modelId="{1412B84F-86A4-E546-AB2C-BE499F72B260}" type="presParOf" srcId="{7A4F99E8-9416-2440-A86D-1EE3B38A944D}" destId="{7966D236-2824-0346-913D-8F7BD7045F27}" srcOrd="1" destOrd="0" presId="urn:microsoft.com/office/officeart/2016/7/layout/VerticalSolidActionList"/>
    <dgm:cxn modelId="{B415DD7B-8056-D647-8AFE-62D7866DB0EC}" type="presParOf" srcId="{7A4F99E8-9416-2440-A86D-1EE3B38A944D}" destId="{722571BD-CB8E-994B-9BE1-3FD415655D0F}" srcOrd="2" destOrd="0" presId="urn:microsoft.com/office/officeart/2016/7/layout/VerticalSolidActionList"/>
    <dgm:cxn modelId="{3BCF2F3B-9FF3-7044-8140-9257F57E5974}" type="presParOf" srcId="{722571BD-CB8E-994B-9BE1-3FD415655D0F}" destId="{73442F6F-AD90-4443-9326-EDC1A8CBEEE5}" srcOrd="0" destOrd="0" presId="urn:microsoft.com/office/officeart/2016/7/layout/VerticalSolidActionList"/>
    <dgm:cxn modelId="{3CD6BD71-4DD3-7742-8FDE-7C17B29DBDBA}" type="presParOf" srcId="{722571BD-CB8E-994B-9BE1-3FD415655D0F}" destId="{08BF403A-6E0E-7A41-AF49-CCF36DD3A54A}" srcOrd="1" destOrd="0" presId="urn:microsoft.com/office/officeart/2016/7/layout/VerticalSolidActionList"/>
    <dgm:cxn modelId="{0C117656-59A6-8949-9A21-4CF94BE5EA0F}" type="presParOf" srcId="{7A4F99E8-9416-2440-A86D-1EE3B38A944D}" destId="{302F3408-D6B7-2440-B6D8-668CA98A8F79}" srcOrd="3" destOrd="0" presId="urn:microsoft.com/office/officeart/2016/7/layout/VerticalSolidActionList"/>
    <dgm:cxn modelId="{899B0955-7642-6346-992D-425E1DABB9BE}" type="presParOf" srcId="{7A4F99E8-9416-2440-A86D-1EE3B38A944D}" destId="{065F2630-F1BB-4B41-9D4E-E2555946ED34}" srcOrd="4" destOrd="0" presId="urn:microsoft.com/office/officeart/2016/7/layout/VerticalSolidActionList"/>
    <dgm:cxn modelId="{77D3C40C-9940-E543-BDD5-4EE44CAB1DAB}" type="presParOf" srcId="{065F2630-F1BB-4B41-9D4E-E2555946ED34}" destId="{53DC0AB2-B70A-814A-9F5D-8E4AE32508EA}" srcOrd="0" destOrd="0" presId="urn:microsoft.com/office/officeart/2016/7/layout/VerticalSolidActionList"/>
    <dgm:cxn modelId="{C62C5769-7DF2-5947-B87D-0BCA8D6F0A25}" type="presParOf" srcId="{065F2630-F1BB-4B41-9D4E-E2555946ED34}" destId="{1835D0F2-161C-AA4B-9E64-AE7207D34ED7}"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A229871-AC8C-4C3C-BF77-C802371019C9}" type="doc">
      <dgm:prSet loTypeId="urn:microsoft.com/office/officeart/2005/8/layout/hProcess9" loCatId="process" qsTypeId="urn:microsoft.com/office/officeart/2005/8/quickstyle/simple1" qsCatId="simple" csTypeId="urn:microsoft.com/office/officeart/2005/8/colors/accent1_5" csCatId="accent1" phldr="1"/>
      <dgm:spPr/>
      <dgm:t>
        <a:bodyPr/>
        <a:lstStyle/>
        <a:p>
          <a:endParaRPr lang="en-US"/>
        </a:p>
      </dgm:t>
    </dgm:pt>
    <dgm:pt modelId="{72CFA34E-2EAC-4A25-8145-CD2FB54D11B8}">
      <dgm:prSet custT="1"/>
      <dgm:spPr/>
      <dgm:t>
        <a:bodyPr tIns="0" rIns="0" bIns="0"/>
        <a:lstStyle/>
        <a:p>
          <a:pPr algn="l">
            <a:lnSpc>
              <a:spcPct val="100000"/>
            </a:lnSpc>
          </a:pPr>
          <a:r>
            <a:rPr lang="en-US" sz="1200" b="1" dirty="0"/>
            <a:t>COMMUNICATION (APPLICANTS AND FAMILY)</a:t>
          </a:r>
        </a:p>
      </dgm:t>
    </dgm:pt>
    <dgm:pt modelId="{2426F9DC-AE51-4342-B429-F3DB8417D65E}" type="parTrans" cxnId="{5D7A65BA-93C2-4423-A8C8-514F78376474}">
      <dgm:prSet/>
      <dgm:spPr/>
      <dgm:t>
        <a:bodyPr/>
        <a:lstStyle/>
        <a:p>
          <a:pPr algn="l"/>
          <a:endParaRPr lang="en-US" sz="1000" b="1" dirty="0"/>
        </a:p>
      </dgm:t>
    </dgm:pt>
    <dgm:pt modelId="{21E54E9E-DB7C-4B8E-BB3E-85702FA3F393}" type="sibTrans" cxnId="{5D7A65BA-93C2-4423-A8C8-514F78376474}">
      <dgm:prSet/>
      <dgm:spPr/>
      <dgm:t>
        <a:bodyPr/>
        <a:lstStyle/>
        <a:p>
          <a:pPr algn="l"/>
          <a:endParaRPr lang="en-US" sz="1000" b="1" dirty="0"/>
        </a:p>
      </dgm:t>
    </dgm:pt>
    <dgm:pt modelId="{45CEE17A-893C-411B-A047-77809CFB43B6}">
      <dgm:prSet custT="1"/>
      <dgm:spPr/>
      <dgm:t>
        <a:bodyPr tIns="0" rIns="0" bIns="0"/>
        <a:lstStyle/>
        <a:p>
          <a:pPr algn="l">
            <a:lnSpc>
              <a:spcPct val="100000"/>
            </a:lnSpc>
          </a:pPr>
          <a:r>
            <a:rPr lang="en-US" sz="1200" b="1" dirty="0"/>
            <a:t>REVIEW OF DOCUMENTS</a:t>
          </a:r>
        </a:p>
      </dgm:t>
    </dgm:pt>
    <dgm:pt modelId="{F0453660-3FBF-4BED-92B9-93BFB70A33B9}" type="parTrans" cxnId="{978A2FC5-FCB6-4312-8B76-7F06A8D880C8}">
      <dgm:prSet/>
      <dgm:spPr/>
      <dgm:t>
        <a:bodyPr/>
        <a:lstStyle/>
        <a:p>
          <a:pPr algn="l"/>
          <a:endParaRPr lang="en-US" sz="1000" b="1" dirty="0"/>
        </a:p>
      </dgm:t>
    </dgm:pt>
    <dgm:pt modelId="{28F746C3-ECB6-458A-B5EA-E88831D2A134}" type="sibTrans" cxnId="{978A2FC5-FCB6-4312-8B76-7F06A8D880C8}">
      <dgm:prSet/>
      <dgm:spPr/>
      <dgm:t>
        <a:bodyPr/>
        <a:lstStyle/>
        <a:p>
          <a:pPr algn="l"/>
          <a:endParaRPr lang="en-US" sz="1000" b="1" dirty="0"/>
        </a:p>
      </dgm:t>
    </dgm:pt>
    <dgm:pt modelId="{6103222D-A127-4AF3-83D5-4CF4943C8C30}">
      <dgm:prSet custT="1"/>
      <dgm:spPr/>
      <dgm:t>
        <a:bodyPr tIns="0" rIns="0" bIns="0"/>
        <a:lstStyle/>
        <a:p>
          <a:pPr algn="l">
            <a:lnSpc>
              <a:spcPct val="100000"/>
            </a:lnSpc>
          </a:pPr>
          <a:r>
            <a:rPr lang="en-US" sz="1200" b="1" dirty="0"/>
            <a:t>NAVIGATION PLAN DEVELOPMENT</a:t>
          </a:r>
        </a:p>
      </dgm:t>
    </dgm:pt>
    <dgm:pt modelId="{D19BDAE1-90A0-4A0C-9E41-B427C33A7DE7}" type="parTrans" cxnId="{24A215A0-ED1E-4FA3-BE1E-C66D8EC11B0F}">
      <dgm:prSet/>
      <dgm:spPr/>
      <dgm:t>
        <a:bodyPr/>
        <a:lstStyle/>
        <a:p>
          <a:pPr algn="l"/>
          <a:endParaRPr lang="en-US" sz="1000" b="1" dirty="0"/>
        </a:p>
      </dgm:t>
    </dgm:pt>
    <dgm:pt modelId="{D83C5CA2-119A-4B33-ADF9-B5051611F382}" type="sibTrans" cxnId="{24A215A0-ED1E-4FA3-BE1E-C66D8EC11B0F}">
      <dgm:prSet/>
      <dgm:spPr/>
      <dgm:t>
        <a:bodyPr/>
        <a:lstStyle/>
        <a:p>
          <a:pPr algn="l"/>
          <a:endParaRPr lang="en-US" sz="1000" b="1" dirty="0"/>
        </a:p>
      </dgm:t>
    </dgm:pt>
    <dgm:pt modelId="{FA99B80C-5F65-4EA1-908D-064B0056F43B}">
      <dgm:prSet custT="1"/>
      <dgm:spPr/>
      <dgm:t>
        <a:bodyPr tIns="0" rIns="0" bIns="0"/>
        <a:lstStyle/>
        <a:p>
          <a:pPr algn="l">
            <a:lnSpc>
              <a:spcPct val="100000"/>
            </a:lnSpc>
          </a:pPr>
          <a:r>
            <a:rPr lang="en-US" sz="1200" b="1" dirty="0"/>
            <a:t>SERVICE PLAN REVIEW AND SUPPORT</a:t>
          </a:r>
        </a:p>
      </dgm:t>
    </dgm:pt>
    <dgm:pt modelId="{5064A2B6-04C9-454D-A24F-D4C5340FCE24}" type="parTrans" cxnId="{68A79B7C-3A1F-4419-9566-CAF6DE39D229}">
      <dgm:prSet/>
      <dgm:spPr/>
      <dgm:t>
        <a:bodyPr/>
        <a:lstStyle/>
        <a:p>
          <a:pPr algn="l"/>
          <a:endParaRPr lang="en-US" sz="1000" b="1" dirty="0"/>
        </a:p>
      </dgm:t>
    </dgm:pt>
    <dgm:pt modelId="{F471ED8B-F053-41E6-AB3C-A50972E501E8}" type="sibTrans" cxnId="{68A79B7C-3A1F-4419-9566-CAF6DE39D229}">
      <dgm:prSet/>
      <dgm:spPr/>
      <dgm:t>
        <a:bodyPr/>
        <a:lstStyle/>
        <a:p>
          <a:pPr algn="l"/>
          <a:endParaRPr lang="en-US" sz="1000" b="1" dirty="0"/>
        </a:p>
      </dgm:t>
    </dgm:pt>
    <dgm:pt modelId="{70D82C96-4C62-4CD8-A49C-99E871C7D09D}">
      <dgm:prSet custT="1"/>
      <dgm:spPr/>
      <dgm:t>
        <a:bodyPr tIns="0" rIns="0" bIns="0"/>
        <a:lstStyle/>
        <a:p>
          <a:pPr algn="l">
            <a:lnSpc>
              <a:spcPct val="100000"/>
            </a:lnSpc>
          </a:pPr>
          <a:r>
            <a:rPr lang="en-US" sz="1200" b="1" dirty="0"/>
            <a:t>PRE-SURVEY (CtLC TOOLS)</a:t>
          </a:r>
        </a:p>
      </dgm:t>
    </dgm:pt>
    <dgm:pt modelId="{90116847-D251-40DA-8350-5CFB71574AE6}" type="sibTrans" cxnId="{A3D866DA-E38C-455F-A690-AD17AA96EF19}">
      <dgm:prSet/>
      <dgm:spPr/>
      <dgm:t>
        <a:bodyPr/>
        <a:lstStyle/>
        <a:p>
          <a:pPr algn="l"/>
          <a:endParaRPr lang="en-US" sz="1000" b="1" dirty="0"/>
        </a:p>
      </dgm:t>
    </dgm:pt>
    <dgm:pt modelId="{8C57B8B8-0C8C-4274-8A81-1FDDDF08CB8E}" type="parTrans" cxnId="{A3D866DA-E38C-455F-A690-AD17AA96EF19}">
      <dgm:prSet/>
      <dgm:spPr/>
      <dgm:t>
        <a:bodyPr/>
        <a:lstStyle/>
        <a:p>
          <a:pPr algn="l"/>
          <a:endParaRPr lang="en-US" sz="1000" b="1" dirty="0"/>
        </a:p>
      </dgm:t>
    </dgm:pt>
    <dgm:pt modelId="{32303CA1-3B8A-4FC9-B1AC-6F248F4937DD}">
      <dgm:prSet custT="1"/>
      <dgm:spPr/>
      <dgm:t>
        <a:bodyPr tIns="0" rIns="0" bIns="0"/>
        <a:lstStyle/>
        <a:p>
          <a:pPr>
            <a:lnSpc>
              <a:spcPct val="100000"/>
            </a:lnSpc>
          </a:pPr>
          <a:r>
            <a:rPr lang="en-US" sz="1200" b="1" dirty="0"/>
            <a:t>ASSESSMENT (interRAI-ID, ChYMH-DD)</a:t>
          </a:r>
        </a:p>
      </dgm:t>
    </dgm:pt>
    <dgm:pt modelId="{431C6D1B-7808-4871-9918-CE244506814B}" type="sibTrans" cxnId="{59BC374A-22CE-4DAB-A0C2-A66CEC254AC9}">
      <dgm:prSet/>
      <dgm:spPr/>
      <dgm:t>
        <a:bodyPr/>
        <a:lstStyle/>
        <a:p>
          <a:endParaRPr lang="en-US" sz="1000"/>
        </a:p>
      </dgm:t>
    </dgm:pt>
    <dgm:pt modelId="{AA7FEC91-957D-434E-A879-DCF84ABDCBFF}" type="parTrans" cxnId="{59BC374A-22CE-4DAB-A0C2-A66CEC254AC9}">
      <dgm:prSet/>
      <dgm:spPr/>
      <dgm:t>
        <a:bodyPr/>
        <a:lstStyle/>
        <a:p>
          <a:endParaRPr lang="en-US" sz="1000"/>
        </a:p>
      </dgm:t>
    </dgm:pt>
    <dgm:pt modelId="{A05B8524-08C0-4D5D-BD5B-62C7D7FA7E0D}" type="pres">
      <dgm:prSet presAssocID="{DA229871-AC8C-4C3C-BF77-C802371019C9}" presName="CompostProcess" presStyleCnt="0">
        <dgm:presLayoutVars>
          <dgm:dir/>
          <dgm:resizeHandles val="exact"/>
        </dgm:presLayoutVars>
      </dgm:prSet>
      <dgm:spPr/>
    </dgm:pt>
    <dgm:pt modelId="{C8FB386B-12D9-4347-83A6-DA6B60AB66C1}" type="pres">
      <dgm:prSet presAssocID="{DA229871-AC8C-4C3C-BF77-C802371019C9}" presName="arrow" presStyleLbl="bgShp" presStyleIdx="0" presStyleCnt="1"/>
      <dgm:spPr/>
    </dgm:pt>
    <dgm:pt modelId="{0C2DA7FC-ABF1-4AF2-B9DA-79C7AFD1FD38}" type="pres">
      <dgm:prSet presAssocID="{DA229871-AC8C-4C3C-BF77-C802371019C9}" presName="linearProcess" presStyleCnt="0"/>
      <dgm:spPr/>
    </dgm:pt>
    <dgm:pt modelId="{FEE716BF-E65E-4341-B6F9-05B53AADE1ED}" type="pres">
      <dgm:prSet presAssocID="{72CFA34E-2EAC-4A25-8145-CD2FB54D11B8}" presName="textNode" presStyleLbl="node1" presStyleIdx="0" presStyleCnt="6" custScaleX="131739">
        <dgm:presLayoutVars>
          <dgm:bulletEnabled val="1"/>
        </dgm:presLayoutVars>
      </dgm:prSet>
      <dgm:spPr/>
    </dgm:pt>
    <dgm:pt modelId="{CAFAAAEF-86E7-44B1-9531-E18AE6582031}" type="pres">
      <dgm:prSet presAssocID="{21E54E9E-DB7C-4B8E-BB3E-85702FA3F393}" presName="sibTrans" presStyleCnt="0"/>
      <dgm:spPr/>
    </dgm:pt>
    <dgm:pt modelId="{2DC907ED-8E2D-4DB4-8CA6-787BC0BB21CD}" type="pres">
      <dgm:prSet presAssocID="{45CEE17A-893C-411B-A047-77809CFB43B6}" presName="textNode" presStyleLbl="node1" presStyleIdx="1" presStyleCnt="6" custScaleX="114333">
        <dgm:presLayoutVars>
          <dgm:bulletEnabled val="1"/>
        </dgm:presLayoutVars>
      </dgm:prSet>
      <dgm:spPr/>
    </dgm:pt>
    <dgm:pt modelId="{02FF5BF2-5E59-4E75-9F86-A040A9F50EF3}" type="pres">
      <dgm:prSet presAssocID="{28F746C3-ECB6-458A-B5EA-E88831D2A134}" presName="sibTrans" presStyleCnt="0"/>
      <dgm:spPr/>
    </dgm:pt>
    <dgm:pt modelId="{218065D7-EB28-4628-8C5A-DFFDBBE01D2E}" type="pres">
      <dgm:prSet presAssocID="{70D82C96-4C62-4CD8-A49C-99E871C7D09D}" presName="textNode" presStyleLbl="node1" presStyleIdx="2" presStyleCnt="6" custScaleX="114333">
        <dgm:presLayoutVars>
          <dgm:bulletEnabled val="1"/>
        </dgm:presLayoutVars>
      </dgm:prSet>
      <dgm:spPr/>
    </dgm:pt>
    <dgm:pt modelId="{6978C41B-1247-4A35-B083-D7B33595ED97}" type="pres">
      <dgm:prSet presAssocID="{90116847-D251-40DA-8350-5CFB71574AE6}" presName="sibTrans" presStyleCnt="0"/>
      <dgm:spPr/>
    </dgm:pt>
    <dgm:pt modelId="{66A24727-9F09-4EB0-82FA-A63E2399BBF5}" type="pres">
      <dgm:prSet presAssocID="{32303CA1-3B8A-4FC9-B1AC-6F248F4937DD}" presName="textNode" presStyleLbl="node1" presStyleIdx="3" presStyleCnt="6" custScaleX="114333">
        <dgm:presLayoutVars>
          <dgm:bulletEnabled val="1"/>
        </dgm:presLayoutVars>
      </dgm:prSet>
      <dgm:spPr/>
    </dgm:pt>
    <dgm:pt modelId="{B8474910-B18D-4C0D-B1AC-06DF68270BF4}" type="pres">
      <dgm:prSet presAssocID="{431C6D1B-7808-4871-9918-CE244506814B}" presName="sibTrans" presStyleCnt="0"/>
      <dgm:spPr/>
    </dgm:pt>
    <dgm:pt modelId="{7391B3DF-1C68-4598-963C-AD7892F70DD5}" type="pres">
      <dgm:prSet presAssocID="{6103222D-A127-4AF3-83D5-4CF4943C8C30}" presName="textNode" presStyleLbl="node1" presStyleIdx="4" presStyleCnt="6" custScaleX="114333">
        <dgm:presLayoutVars>
          <dgm:bulletEnabled val="1"/>
        </dgm:presLayoutVars>
      </dgm:prSet>
      <dgm:spPr/>
    </dgm:pt>
    <dgm:pt modelId="{CCB23448-5EA5-4876-A8BE-650DDB6C555F}" type="pres">
      <dgm:prSet presAssocID="{D83C5CA2-119A-4B33-ADF9-B5051611F382}" presName="sibTrans" presStyleCnt="0"/>
      <dgm:spPr/>
    </dgm:pt>
    <dgm:pt modelId="{E2C51100-33C7-42D8-9E53-2619330A9F14}" type="pres">
      <dgm:prSet presAssocID="{FA99B80C-5F65-4EA1-908D-064B0056F43B}" presName="textNode" presStyleLbl="node1" presStyleIdx="5" presStyleCnt="6" custScaleX="114333">
        <dgm:presLayoutVars>
          <dgm:bulletEnabled val="1"/>
        </dgm:presLayoutVars>
      </dgm:prSet>
      <dgm:spPr/>
    </dgm:pt>
  </dgm:ptLst>
  <dgm:cxnLst>
    <dgm:cxn modelId="{D5DAF219-95D4-4CDC-A4EC-E6B59F29BCE0}" type="presOf" srcId="{DA229871-AC8C-4C3C-BF77-C802371019C9}" destId="{A05B8524-08C0-4D5D-BD5B-62C7D7FA7E0D}" srcOrd="0" destOrd="0" presId="urn:microsoft.com/office/officeart/2005/8/layout/hProcess9"/>
    <dgm:cxn modelId="{D108B637-06A7-440D-8FA2-91CBD1955EE2}" type="presOf" srcId="{6103222D-A127-4AF3-83D5-4CF4943C8C30}" destId="{7391B3DF-1C68-4598-963C-AD7892F70DD5}" srcOrd="0" destOrd="0" presId="urn:microsoft.com/office/officeart/2005/8/layout/hProcess9"/>
    <dgm:cxn modelId="{59BC374A-22CE-4DAB-A0C2-A66CEC254AC9}" srcId="{DA229871-AC8C-4C3C-BF77-C802371019C9}" destId="{32303CA1-3B8A-4FC9-B1AC-6F248F4937DD}" srcOrd="3" destOrd="0" parTransId="{AA7FEC91-957D-434E-A879-DCF84ABDCBFF}" sibTransId="{431C6D1B-7808-4871-9918-CE244506814B}"/>
    <dgm:cxn modelId="{99ED854A-EE88-45F3-8DAD-B7DCFBB30F1F}" type="presOf" srcId="{32303CA1-3B8A-4FC9-B1AC-6F248F4937DD}" destId="{66A24727-9F09-4EB0-82FA-A63E2399BBF5}" srcOrd="0" destOrd="0" presId="urn:microsoft.com/office/officeart/2005/8/layout/hProcess9"/>
    <dgm:cxn modelId="{E7F7206B-C10C-4F20-B525-F3F7D4C676C1}" type="presOf" srcId="{45CEE17A-893C-411B-A047-77809CFB43B6}" destId="{2DC907ED-8E2D-4DB4-8CA6-787BC0BB21CD}" srcOrd="0" destOrd="0" presId="urn:microsoft.com/office/officeart/2005/8/layout/hProcess9"/>
    <dgm:cxn modelId="{7ACAAD77-A9F5-40B9-8F87-FFAF066B4BE1}" type="presOf" srcId="{70D82C96-4C62-4CD8-A49C-99E871C7D09D}" destId="{218065D7-EB28-4628-8C5A-DFFDBBE01D2E}" srcOrd="0" destOrd="0" presId="urn:microsoft.com/office/officeart/2005/8/layout/hProcess9"/>
    <dgm:cxn modelId="{68A79B7C-3A1F-4419-9566-CAF6DE39D229}" srcId="{DA229871-AC8C-4C3C-BF77-C802371019C9}" destId="{FA99B80C-5F65-4EA1-908D-064B0056F43B}" srcOrd="5" destOrd="0" parTransId="{5064A2B6-04C9-454D-A24F-D4C5340FCE24}" sibTransId="{F471ED8B-F053-41E6-AB3C-A50972E501E8}"/>
    <dgm:cxn modelId="{412B6988-1CD2-4BBA-B660-F0B6C358255E}" type="presOf" srcId="{FA99B80C-5F65-4EA1-908D-064B0056F43B}" destId="{E2C51100-33C7-42D8-9E53-2619330A9F14}" srcOrd="0" destOrd="0" presId="urn:microsoft.com/office/officeart/2005/8/layout/hProcess9"/>
    <dgm:cxn modelId="{24A215A0-ED1E-4FA3-BE1E-C66D8EC11B0F}" srcId="{DA229871-AC8C-4C3C-BF77-C802371019C9}" destId="{6103222D-A127-4AF3-83D5-4CF4943C8C30}" srcOrd="4" destOrd="0" parTransId="{D19BDAE1-90A0-4A0C-9E41-B427C33A7DE7}" sibTransId="{D83C5CA2-119A-4B33-ADF9-B5051611F382}"/>
    <dgm:cxn modelId="{5D7A65BA-93C2-4423-A8C8-514F78376474}" srcId="{DA229871-AC8C-4C3C-BF77-C802371019C9}" destId="{72CFA34E-2EAC-4A25-8145-CD2FB54D11B8}" srcOrd="0" destOrd="0" parTransId="{2426F9DC-AE51-4342-B429-F3DB8417D65E}" sibTransId="{21E54E9E-DB7C-4B8E-BB3E-85702FA3F393}"/>
    <dgm:cxn modelId="{DA3E68C4-AD7E-4A6D-8584-293CAEC45C58}" type="presOf" srcId="{72CFA34E-2EAC-4A25-8145-CD2FB54D11B8}" destId="{FEE716BF-E65E-4341-B6F9-05B53AADE1ED}" srcOrd="0" destOrd="0" presId="urn:microsoft.com/office/officeart/2005/8/layout/hProcess9"/>
    <dgm:cxn modelId="{978A2FC5-FCB6-4312-8B76-7F06A8D880C8}" srcId="{DA229871-AC8C-4C3C-BF77-C802371019C9}" destId="{45CEE17A-893C-411B-A047-77809CFB43B6}" srcOrd="1" destOrd="0" parTransId="{F0453660-3FBF-4BED-92B9-93BFB70A33B9}" sibTransId="{28F746C3-ECB6-458A-B5EA-E88831D2A134}"/>
    <dgm:cxn modelId="{A3D866DA-E38C-455F-A690-AD17AA96EF19}" srcId="{DA229871-AC8C-4C3C-BF77-C802371019C9}" destId="{70D82C96-4C62-4CD8-A49C-99E871C7D09D}" srcOrd="2" destOrd="0" parTransId="{8C57B8B8-0C8C-4274-8A81-1FDDDF08CB8E}" sibTransId="{90116847-D251-40DA-8350-5CFB71574AE6}"/>
    <dgm:cxn modelId="{E91AE391-DA10-4C7B-84D2-3F080920597F}" type="presParOf" srcId="{A05B8524-08C0-4D5D-BD5B-62C7D7FA7E0D}" destId="{C8FB386B-12D9-4347-83A6-DA6B60AB66C1}" srcOrd="0" destOrd="0" presId="urn:microsoft.com/office/officeart/2005/8/layout/hProcess9"/>
    <dgm:cxn modelId="{80966837-D6F1-47F2-BF8D-6CD7D699010C}" type="presParOf" srcId="{A05B8524-08C0-4D5D-BD5B-62C7D7FA7E0D}" destId="{0C2DA7FC-ABF1-4AF2-B9DA-79C7AFD1FD38}" srcOrd="1" destOrd="0" presId="urn:microsoft.com/office/officeart/2005/8/layout/hProcess9"/>
    <dgm:cxn modelId="{610DBB92-2EF8-4739-872E-CE7AC9AF036E}" type="presParOf" srcId="{0C2DA7FC-ABF1-4AF2-B9DA-79C7AFD1FD38}" destId="{FEE716BF-E65E-4341-B6F9-05B53AADE1ED}" srcOrd="0" destOrd="0" presId="urn:microsoft.com/office/officeart/2005/8/layout/hProcess9"/>
    <dgm:cxn modelId="{14087FCA-07E0-4904-AC04-A901B0B26B8C}" type="presParOf" srcId="{0C2DA7FC-ABF1-4AF2-B9DA-79C7AFD1FD38}" destId="{CAFAAAEF-86E7-44B1-9531-E18AE6582031}" srcOrd="1" destOrd="0" presId="urn:microsoft.com/office/officeart/2005/8/layout/hProcess9"/>
    <dgm:cxn modelId="{4DF56294-818F-46B3-9102-228C19B0E4FB}" type="presParOf" srcId="{0C2DA7FC-ABF1-4AF2-B9DA-79C7AFD1FD38}" destId="{2DC907ED-8E2D-4DB4-8CA6-787BC0BB21CD}" srcOrd="2" destOrd="0" presId="urn:microsoft.com/office/officeart/2005/8/layout/hProcess9"/>
    <dgm:cxn modelId="{84DA4FA4-2B84-41B6-8B55-90E0568F76B7}" type="presParOf" srcId="{0C2DA7FC-ABF1-4AF2-B9DA-79C7AFD1FD38}" destId="{02FF5BF2-5E59-4E75-9F86-A040A9F50EF3}" srcOrd="3" destOrd="0" presId="urn:microsoft.com/office/officeart/2005/8/layout/hProcess9"/>
    <dgm:cxn modelId="{BC4CFDD5-F309-4FA0-A6BB-9D2C47165D2F}" type="presParOf" srcId="{0C2DA7FC-ABF1-4AF2-B9DA-79C7AFD1FD38}" destId="{218065D7-EB28-4628-8C5A-DFFDBBE01D2E}" srcOrd="4" destOrd="0" presId="urn:microsoft.com/office/officeart/2005/8/layout/hProcess9"/>
    <dgm:cxn modelId="{C2930C04-4780-4D29-8DA5-6F6796EB7E8E}" type="presParOf" srcId="{0C2DA7FC-ABF1-4AF2-B9DA-79C7AFD1FD38}" destId="{6978C41B-1247-4A35-B083-D7B33595ED97}" srcOrd="5" destOrd="0" presId="urn:microsoft.com/office/officeart/2005/8/layout/hProcess9"/>
    <dgm:cxn modelId="{D1E23026-3DD7-4C57-BD8F-307160A900D8}" type="presParOf" srcId="{0C2DA7FC-ABF1-4AF2-B9DA-79C7AFD1FD38}" destId="{66A24727-9F09-4EB0-82FA-A63E2399BBF5}" srcOrd="6" destOrd="0" presId="urn:microsoft.com/office/officeart/2005/8/layout/hProcess9"/>
    <dgm:cxn modelId="{72F49ACE-3D11-4BE1-8ABE-1BCCC31EAFC3}" type="presParOf" srcId="{0C2DA7FC-ABF1-4AF2-B9DA-79C7AFD1FD38}" destId="{B8474910-B18D-4C0D-B1AC-06DF68270BF4}" srcOrd="7" destOrd="0" presId="urn:microsoft.com/office/officeart/2005/8/layout/hProcess9"/>
    <dgm:cxn modelId="{ECB39687-25B0-4C61-896E-B673603AF467}" type="presParOf" srcId="{0C2DA7FC-ABF1-4AF2-B9DA-79C7AFD1FD38}" destId="{7391B3DF-1C68-4598-963C-AD7892F70DD5}" srcOrd="8" destOrd="0" presId="urn:microsoft.com/office/officeart/2005/8/layout/hProcess9"/>
    <dgm:cxn modelId="{1AF09201-B877-41CD-A518-F39FED370839}" type="presParOf" srcId="{0C2DA7FC-ABF1-4AF2-B9DA-79C7AFD1FD38}" destId="{CCB23448-5EA5-4876-A8BE-650DDB6C555F}" srcOrd="9" destOrd="0" presId="urn:microsoft.com/office/officeart/2005/8/layout/hProcess9"/>
    <dgm:cxn modelId="{ED3A1C27-B252-4B29-9B86-DFBB69F11200}" type="presParOf" srcId="{0C2DA7FC-ABF1-4AF2-B9DA-79C7AFD1FD38}" destId="{E2C51100-33C7-42D8-9E53-2619330A9F14}"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1FB7A-045C-9B4F-87F1-EA8D3A37270D}">
      <dsp:nvSpPr>
        <dsp:cNvPr id="0" name=""/>
        <dsp:cNvSpPr/>
      </dsp:nvSpPr>
      <dsp:spPr>
        <a:xfrm>
          <a:off x="-5615886" y="-871550"/>
          <a:ext cx="6778857" cy="6778857"/>
        </a:xfrm>
        <a:prstGeom prst="blockArc">
          <a:avLst>
            <a:gd name="adj1" fmla="val 18900000"/>
            <a:gd name="adj2" fmla="val 2700000"/>
            <a:gd name="adj3" fmla="val 319"/>
          </a:avLst>
        </a:prstGeom>
        <a:noFill/>
        <a:ln w="25400" cap="flat" cmpd="sng" algn="ctr">
          <a:gradFill>
            <a:gsLst>
              <a:gs pos="0">
                <a:srgbClr val="004F9A"/>
              </a:gs>
              <a:gs pos="64000">
                <a:srgbClr val="DD9027"/>
              </a:gs>
              <a:gs pos="99000">
                <a:srgbClr val="AA662A"/>
              </a:gs>
              <a:gs pos="25000">
                <a:srgbClr val="177BC0"/>
              </a:gs>
            </a:gsLst>
            <a:lin ang="5400000" scaled="1"/>
          </a:gradFill>
          <a:prstDash val="solid"/>
        </a:ln>
        <a:effectLst/>
      </dsp:spPr>
      <dsp:style>
        <a:lnRef idx="2">
          <a:scrgbClr r="0" g="0" b="0"/>
        </a:lnRef>
        <a:fillRef idx="0">
          <a:scrgbClr r="0" g="0" b="0"/>
        </a:fillRef>
        <a:effectRef idx="0">
          <a:scrgbClr r="0" g="0" b="0"/>
        </a:effectRef>
        <a:fontRef idx="minor"/>
      </dsp:style>
    </dsp:sp>
    <dsp:sp modelId="{EDB0B500-D282-DE4B-BDEF-A3D9FBEA5EC9}">
      <dsp:nvSpPr>
        <dsp:cNvPr id="0" name=""/>
        <dsp:cNvSpPr/>
      </dsp:nvSpPr>
      <dsp:spPr>
        <a:xfrm>
          <a:off x="940819" y="443383"/>
          <a:ext cx="4994047" cy="1127536"/>
        </a:xfrm>
        <a:prstGeom prst="rect">
          <a:avLst/>
        </a:prstGeom>
        <a:solidFill>
          <a:schemeClr val="lt1">
            <a:hueOff val="0"/>
            <a:satOff val="0"/>
            <a:lumOff val="0"/>
            <a:alphaOff val="0"/>
          </a:schemeClr>
        </a:solidFill>
        <a:ln w="25400" cap="flat" cmpd="sng" algn="ctr">
          <a:solidFill>
            <a:srgbClr val="0067A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Empower and support Oklahomans with developmental disabilities to live independently and work in competitive integrated employment within their communities.</a:t>
          </a:r>
        </a:p>
      </dsp:txBody>
      <dsp:txXfrm>
        <a:off x="940819" y="443383"/>
        <a:ext cx="4994047" cy="1127536"/>
      </dsp:txXfrm>
    </dsp:sp>
    <dsp:sp modelId="{743C4D60-0D16-B541-B3E1-53EDD7B39D97}">
      <dsp:nvSpPr>
        <dsp:cNvPr id="0" name=""/>
        <dsp:cNvSpPr/>
      </dsp:nvSpPr>
      <dsp:spPr>
        <a:xfrm>
          <a:off x="146329" y="377681"/>
          <a:ext cx="1258939" cy="1258939"/>
        </a:xfrm>
        <a:prstGeom prst="ellipse">
          <a:avLst/>
        </a:prstGeom>
        <a:solidFill>
          <a:schemeClr val="lt1">
            <a:hueOff val="0"/>
            <a:satOff val="0"/>
            <a:lumOff val="0"/>
            <a:alphaOff val="0"/>
          </a:schemeClr>
        </a:solidFill>
        <a:ln w="25400" cap="flat" cmpd="sng" algn="ctr">
          <a:solidFill>
            <a:srgbClr val="177BC0"/>
          </a:solidFill>
          <a:prstDash val="solid"/>
        </a:ln>
        <a:effectLst/>
      </dsp:spPr>
      <dsp:style>
        <a:lnRef idx="2">
          <a:scrgbClr r="0" g="0" b="0"/>
        </a:lnRef>
        <a:fillRef idx="1">
          <a:scrgbClr r="0" g="0" b="0"/>
        </a:fillRef>
        <a:effectRef idx="0">
          <a:scrgbClr r="0" g="0" b="0"/>
        </a:effectRef>
        <a:fontRef idx="minor"/>
      </dsp:style>
    </dsp:sp>
    <dsp:sp modelId="{1F60994D-5997-C440-A389-40A2630F7749}">
      <dsp:nvSpPr>
        <dsp:cNvPr id="0" name=""/>
        <dsp:cNvSpPr/>
      </dsp:nvSpPr>
      <dsp:spPr>
        <a:xfrm>
          <a:off x="1295571" y="1954110"/>
          <a:ext cx="4650642" cy="1127536"/>
        </a:xfrm>
        <a:prstGeom prst="rect">
          <a:avLst/>
        </a:prstGeom>
        <a:solidFill>
          <a:schemeClr val="lt1">
            <a:hueOff val="0"/>
            <a:satOff val="0"/>
            <a:lumOff val="0"/>
            <a:alphaOff val="0"/>
          </a:schemeClr>
        </a:solidFill>
        <a:ln w="25400" cap="flat" cmpd="sng" algn="ctr">
          <a:solidFill>
            <a:srgbClr val="31661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Advocate for the elimination of the DD Waiting List while providing services to Oklahomans and their families.</a:t>
          </a:r>
        </a:p>
      </dsp:txBody>
      <dsp:txXfrm>
        <a:off x="1295571" y="1954110"/>
        <a:ext cx="4650642" cy="1127536"/>
      </dsp:txXfrm>
    </dsp:sp>
    <dsp:sp modelId="{952987C4-2B82-5948-A24F-793D980D53F8}">
      <dsp:nvSpPr>
        <dsp:cNvPr id="0" name=""/>
        <dsp:cNvSpPr/>
      </dsp:nvSpPr>
      <dsp:spPr>
        <a:xfrm>
          <a:off x="512429" y="1888408"/>
          <a:ext cx="1258939" cy="1258939"/>
        </a:xfrm>
        <a:prstGeom prst="ellipse">
          <a:avLst/>
        </a:prstGeom>
        <a:solidFill>
          <a:schemeClr val="lt1">
            <a:hueOff val="0"/>
            <a:satOff val="0"/>
            <a:lumOff val="0"/>
            <a:alphaOff val="0"/>
          </a:schemeClr>
        </a:solidFill>
        <a:ln w="25400" cap="flat" cmpd="sng" algn="ctr">
          <a:solidFill>
            <a:srgbClr val="639A42"/>
          </a:solidFill>
          <a:prstDash val="solid"/>
        </a:ln>
        <a:effectLst/>
      </dsp:spPr>
      <dsp:style>
        <a:lnRef idx="2">
          <a:scrgbClr r="0" g="0" b="0"/>
        </a:lnRef>
        <a:fillRef idx="1">
          <a:scrgbClr r="0" g="0" b="0"/>
        </a:fillRef>
        <a:effectRef idx="0">
          <a:scrgbClr r="0" g="0" b="0"/>
        </a:effectRef>
        <a:fontRef idx="minor"/>
      </dsp:style>
    </dsp:sp>
    <dsp:sp modelId="{9AAFE076-447F-AD4C-B3EE-564ACBC795C3}">
      <dsp:nvSpPr>
        <dsp:cNvPr id="0" name=""/>
        <dsp:cNvSpPr/>
      </dsp:nvSpPr>
      <dsp:spPr>
        <a:xfrm>
          <a:off x="940819" y="3464837"/>
          <a:ext cx="4994047" cy="1127536"/>
        </a:xfrm>
        <a:prstGeom prst="rect">
          <a:avLst/>
        </a:prstGeom>
        <a:solidFill>
          <a:schemeClr val="lt1">
            <a:hueOff val="0"/>
            <a:satOff val="0"/>
            <a:lumOff val="0"/>
            <a:alphaOff val="0"/>
          </a:schemeClr>
        </a:solidFill>
        <a:ln w="25400" cap="flat" cmpd="sng" algn="ctr">
          <a:solidFill>
            <a:srgbClr val="90411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864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Improve the well-being and independence of individuals receiving home- and community-based services</a:t>
          </a:r>
        </a:p>
      </dsp:txBody>
      <dsp:txXfrm>
        <a:off x="940819" y="3464837"/>
        <a:ext cx="4994047" cy="1127536"/>
      </dsp:txXfrm>
    </dsp:sp>
    <dsp:sp modelId="{009C85B1-D83B-5246-A2CD-961A248EA253}">
      <dsp:nvSpPr>
        <dsp:cNvPr id="0" name=""/>
        <dsp:cNvSpPr/>
      </dsp:nvSpPr>
      <dsp:spPr>
        <a:xfrm>
          <a:off x="146329" y="3399135"/>
          <a:ext cx="1258939" cy="1258939"/>
        </a:xfrm>
        <a:prstGeom prst="ellipse">
          <a:avLst/>
        </a:prstGeom>
        <a:solidFill>
          <a:schemeClr val="lt1">
            <a:hueOff val="0"/>
            <a:satOff val="0"/>
            <a:lumOff val="0"/>
            <a:alphaOff val="0"/>
          </a:schemeClr>
        </a:solidFill>
        <a:ln w="25400" cap="flat" cmpd="sng" algn="ctr">
          <a:solidFill>
            <a:srgbClr val="C65A2B"/>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A8B51-9BC1-5142-8F1B-0AA47547A3AA}">
      <dsp:nvSpPr>
        <dsp:cNvPr id="0" name=""/>
        <dsp:cNvSpPr/>
      </dsp:nvSpPr>
      <dsp:spPr>
        <a:xfrm>
          <a:off x="1683402" y="1054"/>
          <a:ext cx="6733610" cy="108091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0651" tIns="274553" rIns="130651" bIns="274553" numCol="1" spcCol="1270" anchor="ctr" anchorCtr="0">
          <a:noAutofit/>
        </a:bodyPr>
        <a:lstStyle/>
        <a:p>
          <a:pPr marL="0" lvl="0" indent="0" algn="l" defTabSz="889000">
            <a:lnSpc>
              <a:spcPct val="100000"/>
            </a:lnSpc>
            <a:spcBef>
              <a:spcPct val="0"/>
            </a:spcBef>
            <a:spcAft>
              <a:spcPct val="35000"/>
            </a:spcAft>
            <a:buNone/>
          </a:pPr>
          <a:r>
            <a:rPr lang="en-US" sz="2000" kern="1200" dirty="0"/>
            <a:t>Over 8,100 individuals with intellectual and developmental disabilities are served by one or more programs administered by DDS. </a:t>
          </a:r>
        </a:p>
      </dsp:txBody>
      <dsp:txXfrm>
        <a:off x="1683402" y="1054"/>
        <a:ext cx="6733610" cy="1080917"/>
      </dsp:txXfrm>
    </dsp:sp>
    <dsp:sp modelId="{E56E18B4-321E-FC4B-A2EA-F42CC2946B49}">
      <dsp:nvSpPr>
        <dsp:cNvPr id="0" name=""/>
        <dsp:cNvSpPr/>
      </dsp:nvSpPr>
      <dsp:spPr>
        <a:xfrm>
          <a:off x="0" y="1054"/>
          <a:ext cx="1683402" cy="1080917"/>
        </a:xfrm>
        <a:prstGeom prst="rect">
          <a:avLst/>
        </a:prstGeom>
        <a:solidFill>
          <a:schemeClr val="accent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080" tIns="106771" rIns="89080" bIns="106771" numCol="1" spcCol="1270" anchor="ctr" anchorCtr="0">
          <a:noAutofit/>
        </a:bodyPr>
        <a:lstStyle/>
        <a:p>
          <a:pPr marL="0" lvl="0" indent="0" algn="ctr" defTabSz="1422400">
            <a:lnSpc>
              <a:spcPct val="100000"/>
            </a:lnSpc>
            <a:spcBef>
              <a:spcPct val="0"/>
            </a:spcBef>
            <a:spcAft>
              <a:spcPct val="35000"/>
            </a:spcAft>
            <a:buNone/>
          </a:pPr>
          <a:r>
            <a:rPr lang="en-US" sz="3200" b="1" kern="1200" cap="all" baseline="0" dirty="0"/>
            <a:t>8300</a:t>
          </a:r>
        </a:p>
      </dsp:txBody>
      <dsp:txXfrm>
        <a:off x="0" y="1054"/>
        <a:ext cx="1683402" cy="1080917"/>
      </dsp:txXfrm>
    </dsp:sp>
    <dsp:sp modelId="{08BF403A-6E0E-7A41-AF49-CCF36DD3A54A}">
      <dsp:nvSpPr>
        <dsp:cNvPr id="0" name=""/>
        <dsp:cNvSpPr/>
      </dsp:nvSpPr>
      <dsp:spPr>
        <a:xfrm>
          <a:off x="1683402" y="1146826"/>
          <a:ext cx="6733610" cy="108091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0651" tIns="274553" rIns="130651" bIns="274553" numCol="1" spcCol="1270" anchor="ctr" anchorCtr="0">
          <a:noAutofit/>
        </a:bodyPr>
        <a:lstStyle/>
        <a:p>
          <a:pPr marL="0" lvl="0" indent="0" algn="l" defTabSz="889000">
            <a:lnSpc>
              <a:spcPct val="100000"/>
            </a:lnSpc>
            <a:spcBef>
              <a:spcPct val="0"/>
            </a:spcBef>
            <a:spcAft>
              <a:spcPct val="35000"/>
            </a:spcAft>
            <a:buNone/>
          </a:pPr>
          <a:r>
            <a:rPr lang="en-US" sz="2000" kern="1200" dirty="0"/>
            <a:t>Over 5,300 individuals with intellectual and developmental disabilities receive HCBS through Oklahoma’s Medicaid Waiver Programs.</a:t>
          </a:r>
        </a:p>
      </dsp:txBody>
      <dsp:txXfrm>
        <a:off x="1683402" y="1146826"/>
        <a:ext cx="6733610" cy="1080917"/>
      </dsp:txXfrm>
    </dsp:sp>
    <dsp:sp modelId="{73442F6F-AD90-4443-9326-EDC1A8CBEEE5}">
      <dsp:nvSpPr>
        <dsp:cNvPr id="0" name=""/>
        <dsp:cNvSpPr/>
      </dsp:nvSpPr>
      <dsp:spPr>
        <a:xfrm>
          <a:off x="0" y="1146826"/>
          <a:ext cx="1683402" cy="1080917"/>
        </a:xfrm>
        <a:prstGeom prst="rect">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080" tIns="106771" rIns="89080" bIns="106771" numCol="1" spcCol="1270" anchor="ctr" anchorCtr="0">
          <a:noAutofit/>
        </a:bodyPr>
        <a:lstStyle/>
        <a:p>
          <a:pPr marL="0" lvl="0" indent="0" algn="ctr" defTabSz="1422400">
            <a:lnSpc>
              <a:spcPct val="100000"/>
            </a:lnSpc>
            <a:spcBef>
              <a:spcPct val="0"/>
            </a:spcBef>
            <a:spcAft>
              <a:spcPct val="35000"/>
            </a:spcAft>
            <a:buNone/>
          </a:pPr>
          <a:r>
            <a:rPr lang="en-US" sz="3200" b="1" kern="1200" cap="all" baseline="0" dirty="0">
              <a:solidFill>
                <a:srgbClr val="FFFFFF"/>
              </a:solidFill>
              <a:latin typeface="Arial" panose="020B0604020202020204"/>
              <a:ea typeface="+mn-ea"/>
              <a:cs typeface="+mn-cs"/>
            </a:rPr>
            <a:t>5300</a:t>
          </a:r>
        </a:p>
      </dsp:txBody>
      <dsp:txXfrm>
        <a:off x="0" y="1146826"/>
        <a:ext cx="1683402" cy="1080917"/>
      </dsp:txXfrm>
    </dsp:sp>
    <dsp:sp modelId="{1835D0F2-161C-AA4B-9E64-AE7207D34ED7}">
      <dsp:nvSpPr>
        <dsp:cNvPr id="0" name=""/>
        <dsp:cNvSpPr/>
      </dsp:nvSpPr>
      <dsp:spPr>
        <a:xfrm>
          <a:off x="1683402" y="2292599"/>
          <a:ext cx="6733610" cy="1080917"/>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0651" tIns="274553" rIns="130651" bIns="274553" numCol="1" spcCol="1270" anchor="ctr" anchorCtr="0">
          <a:noAutofit/>
        </a:bodyPr>
        <a:lstStyle/>
        <a:p>
          <a:pPr marL="0" lvl="0" indent="0" algn="l" defTabSz="889000">
            <a:lnSpc>
              <a:spcPct val="100000"/>
            </a:lnSpc>
            <a:spcBef>
              <a:spcPct val="0"/>
            </a:spcBef>
            <a:spcAft>
              <a:spcPct val="35000"/>
            </a:spcAft>
            <a:buNone/>
          </a:pPr>
          <a:r>
            <a:rPr lang="en-US" sz="2000" kern="1200" dirty="0"/>
            <a:t>Over 5,000 individuals and their families have applied to receive HCBS through a DDS Medicaid Waiver Program.</a:t>
          </a:r>
        </a:p>
      </dsp:txBody>
      <dsp:txXfrm>
        <a:off x="1683402" y="2292599"/>
        <a:ext cx="6733610" cy="1080917"/>
      </dsp:txXfrm>
    </dsp:sp>
    <dsp:sp modelId="{53DC0AB2-B70A-814A-9F5D-8E4AE32508EA}">
      <dsp:nvSpPr>
        <dsp:cNvPr id="0" name=""/>
        <dsp:cNvSpPr/>
      </dsp:nvSpPr>
      <dsp:spPr>
        <a:xfrm>
          <a:off x="0" y="2293653"/>
          <a:ext cx="1683402" cy="1080917"/>
        </a:xfrm>
        <a:prstGeom prst="rect">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0" tIns="127059" rIns="113880" bIns="127059" numCol="1" spcCol="1270" anchor="ctr" anchorCtr="0">
          <a:noAutofit/>
        </a:bodyPr>
        <a:lstStyle/>
        <a:p>
          <a:pPr marL="0" lvl="0" indent="0" algn="ctr" defTabSz="1422400">
            <a:lnSpc>
              <a:spcPct val="100000"/>
            </a:lnSpc>
            <a:spcBef>
              <a:spcPct val="0"/>
            </a:spcBef>
            <a:spcAft>
              <a:spcPct val="35000"/>
            </a:spcAft>
            <a:buNone/>
          </a:pPr>
          <a:r>
            <a:rPr lang="en-US" sz="3200" b="1" kern="1200" cap="all" baseline="0" dirty="0">
              <a:solidFill>
                <a:srgbClr val="FFFFFF"/>
              </a:solidFill>
              <a:latin typeface="Arial" panose="020B0604020202020204"/>
              <a:ea typeface="+mn-ea"/>
              <a:cs typeface="+mn-cs"/>
            </a:rPr>
            <a:t>5000</a:t>
          </a:r>
        </a:p>
      </dsp:txBody>
      <dsp:txXfrm>
        <a:off x="0" y="2293653"/>
        <a:ext cx="1683402" cy="1080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B386B-12D9-4347-83A6-DA6B60AB66C1}">
      <dsp:nvSpPr>
        <dsp:cNvPr id="0" name=""/>
        <dsp:cNvSpPr/>
      </dsp:nvSpPr>
      <dsp:spPr>
        <a:xfrm>
          <a:off x="668699" y="0"/>
          <a:ext cx="7578594" cy="292095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716BF-E65E-4341-B6F9-05B53AADE1ED}">
      <dsp:nvSpPr>
        <dsp:cNvPr id="0" name=""/>
        <dsp:cNvSpPr/>
      </dsp:nvSpPr>
      <dsp:spPr>
        <a:xfrm>
          <a:off x="3692" y="876285"/>
          <a:ext cx="1491744" cy="116838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COMMUNICATION (APPLICANTS AND FAMILY)</a:t>
          </a:r>
        </a:p>
      </dsp:txBody>
      <dsp:txXfrm>
        <a:off x="60728" y="933321"/>
        <a:ext cx="1377672" cy="1054308"/>
      </dsp:txXfrm>
    </dsp:sp>
    <dsp:sp modelId="{2DC907ED-8E2D-4DB4-8CA6-787BC0BB21CD}">
      <dsp:nvSpPr>
        <dsp:cNvPr id="0" name=""/>
        <dsp:cNvSpPr/>
      </dsp:nvSpPr>
      <dsp:spPr>
        <a:xfrm>
          <a:off x="1684161" y="876285"/>
          <a:ext cx="1294648" cy="1168380"/>
        </a:xfrm>
        <a:prstGeom prst="roundRect">
          <a:avLst/>
        </a:prstGeom>
        <a:solidFill>
          <a:schemeClr val="accent1">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REVIEW OF DOCUMENTS</a:t>
          </a:r>
        </a:p>
      </dsp:txBody>
      <dsp:txXfrm>
        <a:off x="1741197" y="933321"/>
        <a:ext cx="1180576" cy="1054308"/>
      </dsp:txXfrm>
    </dsp:sp>
    <dsp:sp modelId="{218065D7-EB28-4628-8C5A-DFFDBBE01D2E}">
      <dsp:nvSpPr>
        <dsp:cNvPr id="0" name=""/>
        <dsp:cNvSpPr/>
      </dsp:nvSpPr>
      <dsp:spPr>
        <a:xfrm>
          <a:off x="3167534" y="876285"/>
          <a:ext cx="1294648" cy="1168380"/>
        </a:xfrm>
        <a:prstGeom prst="roundRect">
          <a:avLst/>
        </a:prstGeom>
        <a:solidFill>
          <a:schemeClr val="accent1">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PRE-SURVEY (CtLC TOOLS)</a:t>
          </a:r>
        </a:p>
      </dsp:txBody>
      <dsp:txXfrm>
        <a:off x="3224570" y="933321"/>
        <a:ext cx="1180576" cy="1054308"/>
      </dsp:txXfrm>
    </dsp:sp>
    <dsp:sp modelId="{66A24727-9F09-4EB0-82FA-A63E2399BBF5}">
      <dsp:nvSpPr>
        <dsp:cNvPr id="0" name=""/>
        <dsp:cNvSpPr/>
      </dsp:nvSpPr>
      <dsp:spPr>
        <a:xfrm>
          <a:off x="4650907" y="876285"/>
          <a:ext cx="1294648" cy="1168380"/>
        </a:xfrm>
        <a:prstGeom prst="roundRect">
          <a:avLst/>
        </a:prstGeom>
        <a:solidFill>
          <a:schemeClr val="accent1">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0" bIns="0" numCol="1" spcCol="1270" anchor="ctr" anchorCtr="0">
          <a:noAutofit/>
        </a:bodyPr>
        <a:lstStyle/>
        <a:p>
          <a:pPr marL="0" lvl="0" indent="0" algn="ctr" defTabSz="533400">
            <a:lnSpc>
              <a:spcPct val="100000"/>
            </a:lnSpc>
            <a:spcBef>
              <a:spcPct val="0"/>
            </a:spcBef>
            <a:spcAft>
              <a:spcPct val="35000"/>
            </a:spcAft>
            <a:buNone/>
          </a:pPr>
          <a:r>
            <a:rPr lang="en-US" sz="1200" b="1" kern="1200" dirty="0"/>
            <a:t>ASSESSMENT (interRAI-ID, ChYMH-DD)</a:t>
          </a:r>
        </a:p>
      </dsp:txBody>
      <dsp:txXfrm>
        <a:off x="4707943" y="933321"/>
        <a:ext cx="1180576" cy="1054308"/>
      </dsp:txXfrm>
    </dsp:sp>
    <dsp:sp modelId="{7391B3DF-1C68-4598-963C-AD7892F70DD5}">
      <dsp:nvSpPr>
        <dsp:cNvPr id="0" name=""/>
        <dsp:cNvSpPr/>
      </dsp:nvSpPr>
      <dsp:spPr>
        <a:xfrm>
          <a:off x="6134279" y="876285"/>
          <a:ext cx="1294648" cy="1168380"/>
        </a:xfrm>
        <a:prstGeom prst="roundRect">
          <a:avLst/>
        </a:prstGeom>
        <a:solidFill>
          <a:schemeClr val="accent1">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NAVIGATION PLAN DEVELOPMENT</a:t>
          </a:r>
        </a:p>
      </dsp:txBody>
      <dsp:txXfrm>
        <a:off x="6191315" y="933321"/>
        <a:ext cx="1180576" cy="1054308"/>
      </dsp:txXfrm>
    </dsp:sp>
    <dsp:sp modelId="{E2C51100-33C7-42D8-9E53-2619330A9F14}">
      <dsp:nvSpPr>
        <dsp:cNvPr id="0" name=""/>
        <dsp:cNvSpPr/>
      </dsp:nvSpPr>
      <dsp:spPr>
        <a:xfrm>
          <a:off x="7617652" y="876285"/>
          <a:ext cx="1294648" cy="116838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SERVICE PLAN REVIEW AND SUPPORT</a:t>
          </a:r>
        </a:p>
      </dsp:txBody>
      <dsp:txXfrm>
        <a:off x="7674688" y="933321"/>
        <a:ext cx="1180576" cy="105430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F4982A-E611-4048-89EB-B2BF31B424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D0C3BC7E-36F9-4B1B-97E6-8823A8E942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52C88D-F9FA-4C84-936B-67D299FDB0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46C70E-1205-402A-BB91-4E6CE34B6E8F}" type="slidenum">
              <a:rPr lang="en-US" smtClean="0"/>
              <a:t>‹#›</a:t>
            </a:fld>
            <a:endParaRPr lang="en-US"/>
          </a:p>
        </p:txBody>
      </p:sp>
    </p:spTree>
    <p:extLst>
      <p:ext uri="{BB962C8B-B14F-4D97-AF65-F5344CB8AC3E}">
        <p14:creationId xmlns:p14="http://schemas.microsoft.com/office/powerpoint/2010/main" val="1177187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3F38E-D6D9-48E1-8E4F-8CC57DF6D143}" type="datetimeFigureOut">
              <a:rPr lang="en-US" smtClean="0"/>
              <a:t>11/3/21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DC868-39BB-439A-8AEA-58660B5F5498}" type="slidenum">
              <a:rPr lang="en-US" smtClean="0"/>
              <a:t>‹#›</a:t>
            </a:fld>
            <a:endParaRPr lang="en-US"/>
          </a:p>
        </p:txBody>
      </p:sp>
    </p:spTree>
    <p:extLst>
      <p:ext uri="{BB962C8B-B14F-4D97-AF65-F5344CB8AC3E}">
        <p14:creationId xmlns:p14="http://schemas.microsoft.com/office/powerpoint/2010/main" val="142955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suggest people pose questions in the chat as we go. We can then answer as we go, or answer some at the end, reaching out to those with answers if unable to answer during the session. </a:t>
            </a:r>
          </a:p>
        </p:txBody>
      </p:sp>
      <p:sp>
        <p:nvSpPr>
          <p:cNvPr id="4" name="Slide Number Placeholder 3"/>
          <p:cNvSpPr>
            <a:spLocks noGrp="1"/>
          </p:cNvSpPr>
          <p:nvPr>
            <p:ph type="sldNum" sz="quarter" idx="5"/>
          </p:nvPr>
        </p:nvSpPr>
        <p:spPr/>
        <p:txBody>
          <a:bodyPr/>
          <a:lstStyle/>
          <a:p>
            <a:fld id="{68DDC868-39BB-439A-8AEA-58660B5F5498}" type="slidenum">
              <a:rPr lang="en-US" smtClean="0"/>
              <a:t>1</a:t>
            </a:fld>
            <a:endParaRPr lang="en-US"/>
          </a:p>
        </p:txBody>
      </p:sp>
    </p:spTree>
    <p:extLst>
      <p:ext uri="{BB962C8B-B14F-4D97-AF65-F5344CB8AC3E}">
        <p14:creationId xmlns:p14="http://schemas.microsoft.com/office/powerpoint/2010/main" val="361268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Amanda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i="0" u="sng" dirty="0"/>
              <a:t>Integrated Support Star</a:t>
            </a:r>
            <a:endParaRPr lang="en-US" i="0" u="none" dirty="0"/>
          </a:p>
          <a:p>
            <a:r>
              <a:rPr lang="en-US" i="0" u="none" dirty="0"/>
              <a:t>Used to identify services and supports the person has and gaps</a:t>
            </a:r>
          </a:p>
          <a:p>
            <a:endParaRPr lang="en-US" i="0" u="none" dirty="0"/>
          </a:p>
          <a:p>
            <a:r>
              <a:rPr lang="en-US" i="0" u="sng" dirty="0"/>
              <a:t>Vision Tool</a:t>
            </a:r>
            <a:endParaRPr lang="en-US" i="0" u="none" dirty="0"/>
          </a:p>
          <a:p>
            <a:r>
              <a:rPr lang="en-US" i="0" u="none" dirty="0"/>
              <a:t>Used to assess their vision of a good life – person and family centered interests/needs</a:t>
            </a:r>
          </a:p>
          <a:p>
            <a:endParaRPr lang="en-US" i="0" u="none" dirty="0"/>
          </a:p>
          <a:p>
            <a:r>
              <a:rPr lang="en-US" i="0" u="none" dirty="0"/>
              <a:t>More to come on these from Jenny Turner – Assistant Director, LifeCourse Nexus Training and TA Center </a:t>
            </a:r>
            <a:endParaRPr lang="en-US" i="0" u="sng" dirty="0"/>
          </a:p>
        </p:txBody>
      </p:sp>
      <p:sp>
        <p:nvSpPr>
          <p:cNvPr id="4" name="Slide Number Placeholder 3"/>
          <p:cNvSpPr>
            <a:spLocks noGrp="1"/>
          </p:cNvSpPr>
          <p:nvPr>
            <p:ph type="sldNum" sz="quarter" idx="5"/>
          </p:nvPr>
        </p:nvSpPr>
        <p:spPr/>
        <p:txBody>
          <a:bodyPr/>
          <a:lstStyle/>
          <a:p>
            <a:fld id="{68DDC868-39BB-439A-8AEA-58660B5F5498}" type="slidenum">
              <a:rPr lang="en-US" smtClean="0"/>
              <a:t>10</a:t>
            </a:fld>
            <a:endParaRPr lang="en-US"/>
          </a:p>
        </p:txBody>
      </p:sp>
    </p:spTree>
    <p:extLst>
      <p:ext uri="{BB962C8B-B14F-4D97-AF65-F5344CB8AC3E}">
        <p14:creationId xmlns:p14="http://schemas.microsoft.com/office/powerpoint/2010/main" val="418943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a:p>
            <a:endParaRPr lang="en-US" dirty="0"/>
          </a:p>
          <a:p>
            <a:pPr marL="171450" indent="-171450">
              <a:buFont typeface="Arial" panose="020B0604020202020204" pitchFamily="34" charset="0"/>
              <a:buChar char="•"/>
            </a:pPr>
            <a:r>
              <a:rPr lang="en-US" dirty="0"/>
              <a:t>Hit the purpose of the navigation plan</a:t>
            </a:r>
          </a:p>
          <a:p>
            <a:pPr marL="171450" indent="-171450">
              <a:buFont typeface="Arial" panose="020B0604020202020204" pitchFamily="34" charset="0"/>
              <a:buChar char="•"/>
            </a:pPr>
            <a:r>
              <a:rPr lang="en-US" dirty="0"/>
              <a:t>Starts with information about the applicant</a:t>
            </a:r>
          </a:p>
        </p:txBody>
      </p:sp>
      <p:sp>
        <p:nvSpPr>
          <p:cNvPr id="4" name="Slide Number Placeholder 3"/>
          <p:cNvSpPr>
            <a:spLocks noGrp="1"/>
          </p:cNvSpPr>
          <p:nvPr>
            <p:ph type="sldNum" sz="quarter" idx="5"/>
          </p:nvPr>
        </p:nvSpPr>
        <p:spPr/>
        <p:txBody>
          <a:bodyPr/>
          <a:lstStyle/>
          <a:p>
            <a:fld id="{5E0EE673-340D-452F-A25F-574F89E7F7D5}" type="slidenum">
              <a:rPr lang="en-US" smtClean="0"/>
              <a:t>11</a:t>
            </a:fld>
            <a:endParaRPr lang="en-US"/>
          </a:p>
        </p:txBody>
      </p:sp>
    </p:spTree>
    <p:extLst>
      <p:ext uri="{BB962C8B-B14F-4D97-AF65-F5344CB8AC3E}">
        <p14:creationId xmlns:p14="http://schemas.microsoft.com/office/powerpoint/2010/main" val="1405960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a:p>
            <a:endParaRPr lang="en-US" dirty="0"/>
          </a:p>
          <a:p>
            <a:pPr marL="171450" indent="-171450">
              <a:buFont typeface="Arial" panose="020B0604020202020204" pitchFamily="34" charset="0"/>
              <a:buChar char="•"/>
            </a:pPr>
            <a:r>
              <a:rPr lang="en-US" dirty="0"/>
              <a:t>Organized by CtLC Life Domains</a:t>
            </a:r>
          </a:p>
          <a:p>
            <a:pPr marL="171450" indent="-171450">
              <a:buFont typeface="Arial" panose="020B0604020202020204" pitchFamily="34" charset="0"/>
              <a:buChar char="•"/>
            </a:pPr>
            <a:r>
              <a:rPr lang="en-US" dirty="0"/>
              <a:t>Person-Centered and Programmatic Needs</a:t>
            </a:r>
          </a:p>
          <a:p>
            <a:pPr marL="171450" indent="-171450">
              <a:buFont typeface="Arial" panose="020B0604020202020204" pitchFamily="34" charset="0"/>
              <a:buChar char="•"/>
            </a:pPr>
            <a:r>
              <a:rPr lang="en-US" dirty="0"/>
              <a:t>Current (C) Services and Supports (from documents and Integrated Support Star)</a:t>
            </a:r>
          </a:p>
          <a:p>
            <a:pPr marL="171450" indent="-171450">
              <a:buFont typeface="Arial" panose="020B0604020202020204" pitchFamily="34" charset="0"/>
              <a:buChar char="•"/>
            </a:pPr>
            <a:r>
              <a:rPr lang="en-US" dirty="0"/>
              <a:t>New (N) Services that the applicant may benefit from, and is interested in</a:t>
            </a:r>
          </a:p>
          <a:p>
            <a:pPr marL="171450" indent="-171450">
              <a:buFont typeface="Arial" panose="020B0604020202020204" pitchFamily="34" charset="0"/>
              <a:buChar char="•"/>
            </a:pPr>
            <a:r>
              <a:rPr lang="en-US" dirty="0"/>
              <a:t>SAMPLE ON THIS SLIDE FOR 1 DOMAIN</a:t>
            </a:r>
          </a:p>
        </p:txBody>
      </p:sp>
      <p:sp>
        <p:nvSpPr>
          <p:cNvPr id="4" name="Slide Number Placeholder 3"/>
          <p:cNvSpPr>
            <a:spLocks noGrp="1"/>
          </p:cNvSpPr>
          <p:nvPr>
            <p:ph type="sldNum" sz="quarter" idx="5"/>
          </p:nvPr>
        </p:nvSpPr>
        <p:spPr/>
        <p:txBody>
          <a:bodyPr/>
          <a:lstStyle/>
          <a:p>
            <a:fld id="{5E0EE673-340D-452F-A25F-574F89E7F7D5}" type="slidenum">
              <a:rPr lang="en-US" smtClean="0"/>
              <a:t>12</a:t>
            </a:fld>
            <a:endParaRPr lang="en-US"/>
          </a:p>
        </p:txBody>
      </p:sp>
    </p:spTree>
    <p:extLst>
      <p:ext uri="{BB962C8B-B14F-4D97-AF65-F5344CB8AC3E}">
        <p14:creationId xmlns:p14="http://schemas.microsoft.com/office/powerpoint/2010/main" val="1718606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27285FC7-D107-1A46-A63C-D0B3741050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60B53D1E-0486-F441-97CE-FE1276DF74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7891" name="Slide Number Placeholder 3">
            <a:extLst>
              <a:ext uri="{FF2B5EF4-FFF2-40B4-BE49-F238E27FC236}">
                <a16:creationId xmlns:a16="http://schemas.microsoft.com/office/drawing/2014/main" id="{625C66AC-1544-4544-A1DB-35B54A9818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0F4EE9-82E5-4B4C-8064-ECED182DF61B}" type="slidenum">
              <a:rPr lang="en-US" altLang="en-US">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655107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41D41-FB1B-0A40-9FCB-26D1C6271030}" type="slidenum">
              <a:rPr lang="en-US" smtClean="0"/>
              <a:t>14</a:t>
            </a:fld>
            <a:endParaRPr lang="en-US"/>
          </a:p>
        </p:txBody>
      </p:sp>
    </p:spTree>
    <p:extLst>
      <p:ext uri="{BB962C8B-B14F-4D97-AF65-F5344CB8AC3E}">
        <p14:creationId xmlns:p14="http://schemas.microsoft.com/office/powerpoint/2010/main" val="1337372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41D41-FB1B-0A40-9FCB-26D1C6271030}" type="slidenum">
              <a:rPr lang="en-US" smtClean="0"/>
              <a:t>15</a:t>
            </a:fld>
            <a:endParaRPr lang="en-US"/>
          </a:p>
        </p:txBody>
      </p:sp>
    </p:spTree>
    <p:extLst>
      <p:ext uri="{BB962C8B-B14F-4D97-AF65-F5344CB8AC3E}">
        <p14:creationId xmlns:p14="http://schemas.microsoft.com/office/powerpoint/2010/main" val="77701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rPr>
              <a:t>What kinds of things do you</a:t>
            </a:r>
            <a:r>
              <a:rPr lang="en-US" baseline="0" dirty="0">
                <a:latin typeface="Arial" panose="020B0604020202020204" pitchFamily="34" charset="0"/>
              </a:rPr>
              <a:t> want for </a:t>
            </a:r>
            <a:r>
              <a:rPr lang="en-US" dirty="0">
                <a:latin typeface="Arial" panose="020B0604020202020204" pitchFamily="34" charset="0"/>
              </a:rPr>
              <a:t>YOUR good life?  PWD and families usually want those same types of things. Everybody “gets” what the good life is.  We just don’t usually ask them!  What kinds of things do you think PWD and families will say they DON’T want?  Sometimes you need to start there – they may not know what they want (because they are thinking in disability world) but they almost always can tell you want they don’t.  FAMILY should have a good life trajectory too.</a:t>
            </a:r>
          </a:p>
          <a:p>
            <a:pPr>
              <a:defRPr/>
            </a:pPr>
            <a:r>
              <a:rPr lang="en-US" dirty="0">
                <a:latin typeface="Arial" panose="020B0604020202020204" pitchFamily="34" charset="0"/>
              </a:rPr>
              <a:t>TRAJECTORY is the path that will either lead you toward the good life or toward things you don’t want. Think about throwing a football – the path that the ball takes on it’s way to the receiver is the trajectory.  If you shoot an arrow, or a nerf gun – the path that the arrow follows is the trajectory.   YOU</a:t>
            </a:r>
            <a:r>
              <a:rPr lang="en-US" baseline="0" dirty="0">
                <a:latin typeface="Arial" panose="020B0604020202020204" pitchFamily="34" charset="0"/>
              </a:rPr>
              <a:t> </a:t>
            </a:r>
            <a:r>
              <a:rPr lang="en-US" dirty="0">
                <a:latin typeface="Arial" panose="020B0604020202020204" pitchFamily="34" charset="0"/>
              </a:rPr>
              <a:t>CAN START at ANY AGE!!!!</a:t>
            </a:r>
          </a:p>
          <a:p>
            <a:pPr>
              <a:defRPr/>
            </a:pPr>
            <a:r>
              <a:rPr lang="en-US" dirty="0">
                <a:latin typeface="Arial" panose="020B0604020202020204" pitchFamily="34" charset="0"/>
              </a:rPr>
              <a:t>Support coordinators, providers, </a:t>
            </a:r>
            <a:r>
              <a:rPr lang="en-US" i="1" dirty="0">
                <a:latin typeface="Arial" panose="020B0604020202020204" pitchFamily="34" charset="0"/>
              </a:rPr>
              <a:t>Direct Support Professionals, Vocational Rehabilitation</a:t>
            </a:r>
            <a:r>
              <a:rPr lang="en-US" dirty="0">
                <a:latin typeface="Arial" panose="020B0604020202020204" pitchFamily="34" charset="0"/>
              </a:rPr>
              <a:t> counselors, teachers….. ALL have the power to impact someone’s trajectory, </a:t>
            </a:r>
            <a:r>
              <a:rPr lang="en-US" i="1" dirty="0">
                <a:latin typeface="Arial" panose="020B0604020202020204" pitchFamily="34" charset="0"/>
              </a:rPr>
              <a:t>sometimes it’s a positive impact</a:t>
            </a:r>
            <a:r>
              <a:rPr lang="en-US" dirty="0">
                <a:latin typeface="Arial" panose="020B0604020202020204" pitchFamily="34" charset="0"/>
              </a:rPr>
              <a:t>, but</a:t>
            </a:r>
            <a:r>
              <a:rPr lang="en-US" baseline="0" dirty="0">
                <a:latin typeface="Arial" panose="020B0604020202020204" pitchFamily="34" charset="0"/>
              </a:rPr>
              <a:t> also sometimes </a:t>
            </a:r>
            <a:r>
              <a:rPr lang="en-US" dirty="0">
                <a:latin typeface="Arial" panose="020B0604020202020204" pitchFamily="34" charset="0"/>
              </a:rPr>
              <a:t>negatively, y their actions or words.  We must be very careful and mindful of the impact we can have.  Are we nudging the person and family toward what they want or what they don’t want??   EACH interaction, think about which way it nudged their trajectory! </a:t>
            </a:r>
          </a:p>
          <a:p>
            <a:pPr>
              <a:defRPr/>
            </a:pPr>
            <a:r>
              <a:rPr lang="en-US" dirty="0">
                <a:latin typeface="Arial" panose="020B0604020202020204" pitchFamily="34" charset="0"/>
              </a:rPr>
              <a:t>Insert a story here if you have one </a:t>
            </a:r>
          </a:p>
          <a:p>
            <a:pPr>
              <a:defRPr/>
            </a:pPr>
            <a:r>
              <a:rPr lang="en-US" dirty="0">
                <a:latin typeface="Arial" panose="020B0604020202020204" pitchFamily="34" charset="0"/>
              </a:rPr>
              <a:t>For example - KINDERGARTEN story – segregated class and “safer” special bus </a:t>
            </a:r>
            <a:r>
              <a:rPr lang="mr-IN" dirty="0">
                <a:latin typeface="Arial" panose="020B0604020202020204" pitchFamily="34" charset="0"/>
              </a:rPr>
              <a:t>–</a:t>
            </a:r>
            <a:r>
              <a:rPr lang="en-US" dirty="0">
                <a:latin typeface="Arial" panose="020B0604020202020204" pitchFamily="34" charset="0"/>
              </a:rPr>
              <a:t> but what trajectory is that putting</a:t>
            </a:r>
            <a:r>
              <a:rPr lang="en-US" baseline="0" dirty="0">
                <a:latin typeface="Arial" panose="020B0604020202020204" pitchFamily="34" charset="0"/>
              </a:rPr>
              <a:t> the kindergartner on?  </a:t>
            </a:r>
            <a:endParaRPr lang="en-US" dirty="0">
              <a:latin typeface="Arial" panose="020B0604020202020204" pitchFamily="34" charset="0"/>
            </a:endParaRPr>
          </a:p>
          <a:p>
            <a:pPr>
              <a:defRPr/>
            </a:pPr>
            <a:r>
              <a:rPr lang="en-US" dirty="0">
                <a:latin typeface="Arial" panose="020B0604020202020204" pitchFamily="34" charset="0"/>
              </a:rPr>
              <a:t>Trajectory isn’t always straight </a:t>
            </a:r>
          </a:p>
          <a:p>
            <a:pPr>
              <a:defRPr/>
            </a:pPr>
            <a:r>
              <a:rPr lang="en-US" baseline="0" dirty="0">
                <a:latin typeface="Arial" panose="020B0604020202020204" pitchFamily="34" charset="0"/>
              </a:rPr>
              <a:t> We all have b</a:t>
            </a:r>
            <a:r>
              <a:rPr lang="en-US" dirty="0">
                <a:latin typeface="Arial" panose="020B0604020202020204" pitchFamily="34" charset="0"/>
              </a:rPr>
              <a:t>umps in the road (lose a job, get a divorce,</a:t>
            </a:r>
            <a:r>
              <a:rPr lang="en-US" baseline="0" dirty="0">
                <a:latin typeface="Arial" panose="020B0604020202020204" pitchFamily="34" charset="0"/>
              </a:rPr>
              <a:t> illness, etc. </a:t>
            </a:r>
            <a:r>
              <a:rPr lang="en-US" dirty="0">
                <a:latin typeface="Arial" panose="020B0604020202020204" pitchFamily="34" charset="0"/>
              </a:rPr>
              <a:t>– you can get back on track </a:t>
            </a:r>
          </a:p>
          <a:p>
            <a:pPr>
              <a:defRPr/>
            </a:pPr>
            <a:r>
              <a:rPr lang="en-US" dirty="0">
                <a:latin typeface="Arial" panose="020B0604020202020204" pitchFamily="34" charset="0"/>
              </a:rPr>
              <a:t>VISION and TRAJECTORY can be very broad or very specific and time limited.  Might be what are we doing/what’s happening this week, </a:t>
            </a:r>
            <a:r>
              <a:rPr lang="en-US" i="1" dirty="0">
                <a:solidFill>
                  <a:srgbClr val="FF0000"/>
                </a:solidFill>
                <a:highlight>
                  <a:srgbClr val="FFFF00"/>
                </a:highlight>
                <a:latin typeface="Arial" panose="020B0604020202020204" pitchFamily="34" charset="0"/>
              </a:rPr>
              <a:t>or</a:t>
            </a:r>
            <a:r>
              <a:rPr lang="en-US" dirty="0">
                <a:latin typeface="Arial" panose="020B0604020202020204" pitchFamily="34" charset="0"/>
              </a:rPr>
              <a:t> around a specific topic or</a:t>
            </a:r>
            <a:r>
              <a:rPr lang="en-US" baseline="0" dirty="0">
                <a:latin typeface="Arial" panose="020B0604020202020204" pitchFamily="34" charset="0"/>
              </a:rPr>
              <a:t> life issue (lose weight, buy a house, </a:t>
            </a:r>
            <a:r>
              <a:rPr lang="en-US" baseline="0" dirty="0" err="1">
                <a:latin typeface="Arial" panose="020B0604020202020204" pitchFamily="34" charset="0"/>
              </a:rPr>
              <a:t>etc</a:t>
            </a:r>
            <a:r>
              <a:rPr lang="en-US" baseline="0" dirty="0">
                <a:latin typeface="Arial" panose="020B0604020202020204" pitchFamily="34" charset="0"/>
              </a:rPr>
              <a:t>)</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E441D41-FB1B-0A40-9FCB-26D1C6271030}" type="slidenum">
              <a:rPr lang="en-US" smtClean="0"/>
              <a:t>16</a:t>
            </a:fld>
            <a:endParaRPr lang="en-US"/>
          </a:p>
        </p:txBody>
      </p:sp>
    </p:spTree>
    <p:extLst>
      <p:ext uri="{BB962C8B-B14F-4D97-AF65-F5344CB8AC3E}">
        <p14:creationId xmlns:p14="http://schemas.microsoft.com/office/powerpoint/2010/main" val="403282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x-none"/>
              <a:t>Explain each domain.  They are all interrelated and connected.    The service system tends to want to focus only on health and safety.  </a:t>
            </a:r>
          </a:p>
          <a:p>
            <a:pPr eaLnBrk="1" hangingPunct="1">
              <a:spcBef>
                <a:spcPct val="0"/>
              </a:spcBef>
            </a:pPr>
            <a:r>
              <a:rPr lang="en-US" altLang="x-none"/>
              <a:t>Cocktail party conversations</a:t>
            </a:r>
            <a:r>
              <a:rPr lang="is-IS" altLang="x-none"/>
              <a:t>…</a:t>
            </a:r>
            <a:endParaRPr lang="en-US" altLang="x-none"/>
          </a:p>
          <a:p>
            <a:pPr eaLnBrk="1" hangingPunct="1">
              <a:spcBef>
                <a:spcPct val="0"/>
              </a:spcBef>
            </a:pPr>
            <a:endParaRPr lang="en-US" altLang="x-none"/>
          </a:p>
          <a:p>
            <a:pPr eaLnBrk="1" hangingPunct="1">
              <a:spcBef>
                <a:spcPct val="0"/>
              </a:spcBef>
            </a:pPr>
            <a:r>
              <a:rPr lang="en-US" altLang="x-none"/>
              <a:t>Quality of life areas!! </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030968F-4336-3B4F-A1E8-A187EBC4BE8B}" type="slidenum">
              <a:rPr lang="en-US" altLang="x-none">
                <a:solidFill>
                  <a:prstClr val="black"/>
                </a:solidFill>
              </a:rPr>
              <a:pPr/>
              <a:t>17</a:t>
            </a:fld>
            <a:endParaRPr lang="en-US" altLang="x-none">
              <a:solidFill>
                <a:prstClr val="black"/>
              </a:solidFill>
            </a:endParaRPr>
          </a:p>
        </p:txBody>
      </p:sp>
    </p:spTree>
    <p:extLst>
      <p:ext uri="{BB962C8B-B14F-4D97-AF65-F5344CB8AC3E}">
        <p14:creationId xmlns:p14="http://schemas.microsoft.com/office/powerpoint/2010/main" val="406389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41D41-FB1B-0A40-9FCB-26D1C6271030}" type="slidenum">
              <a:rPr lang="en-US" smtClean="0"/>
              <a:t>18</a:t>
            </a:fld>
            <a:endParaRPr lang="en-US"/>
          </a:p>
        </p:txBody>
      </p:sp>
    </p:spTree>
    <p:extLst>
      <p:ext uri="{BB962C8B-B14F-4D97-AF65-F5344CB8AC3E}">
        <p14:creationId xmlns:p14="http://schemas.microsoft.com/office/powerpoint/2010/main" val="187690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441D41-FB1B-0A40-9FCB-26D1C6271030}" type="slidenum">
              <a:rPr lang="en-US" smtClean="0"/>
              <a:t>19</a:t>
            </a:fld>
            <a:endParaRPr lang="en-US"/>
          </a:p>
        </p:txBody>
      </p:sp>
    </p:spTree>
    <p:extLst>
      <p:ext uri="{BB962C8B-B14F-4D97-AF65-F5344CB8AC3E}">
        <p14:creationId xmlns:p14="http://schemas.microsoft.com/office/powerpoint/2010/main" val="32286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500"/>
              </a:spcBef>
            </a:pPr>
            <a:r>
              <a:rPr lang="en-US" dirty="0"/>
              <a:t>Chris</a:t>
            </a:r>
          </a:p>
          <a:p>
            <a:pPr lvl="1">
              <a:spcBef>
                <a:spcPts val="500"/>
              </a:spcBef>
            </a:pPr>
            <a:endParaRPr lang="en-US" dirty="0"/>
          </a:p>
          <a:p>
            <a:pPr marL="628650" lvl="1" indent="-171450">
              <a:spcBef>
                <a:spcPts val="500"/>
              </a:spcBef>
              <a:buFont typeface="Arial" panose="020B0604020202020204" pitchFamily="34" charset="0"/>
              <a:buChar char="•"/>
            </a:pPr>
            <a:r>
              <a:rPr lang="en-US" dirty="0"/>
              <a:t>Liberty is a broad health and human service organization with over 35 years of experience working in the field of intellectual and developmental disabilities. This includes:</a:t>
            </a:r>
          </a:p>
          <a:p>
            <a:pPr marL="1085850" lvl="2" indent="-171450">
              <a:spcBef>
                <a:spcPts val="500"/>
              </a:spcBef>
              <a:buFont typeface="Arial" panose="020B0604020202020204" pitchFamily="34" charset="0"/>
              <a:buChar char="•"/>
            </a:pPr>
            <a:r>
              <a:rPr lang="en-US" dirty="0"/>
              <a:t>Participating and supporting NASDDDS for over 30 years; and</a:t>
            </a:r>
          </a:p>
          <a:p>
            <a:pPr marL="1085850" lvl="2" indent="-171450">
              <a:spcBef>
                <a:spcPts val="500"/>
              </a:spcBef>
              <a:buFont typeface="Arial" panose="020B0604020202020204" pitchFamily="34" charset="0"/>
              <a:buChar char="•"/>
            </a:pPr>
            <a:r>
              <a:rPr lang="en-US" dirty="0"/>
              <a:t>Helping states to assess programmatic and person-centered needs and facilitate access to home and community-based services (HCBS).</a:t>
            </a:r>
          </a:p>
          <a:p>
            <a:pPr marL="1543050" lvl="3" indent="-171450">
              <a:spcBef>
                <a:spcPts val="500"/>
              </a:spcBef>
              <a:buFont typeface="Arial" panose="020B0604020202020204" pitchFamily="34" charset="0"/>
              <a:buChar char="•"/>
            </a:pPr>
            <a:r>
              <a:rPr lang="en-US" dirty="0"/>
              <a:t>This includes partnering with the Oklahoma Department of Human Services, Developmental Services Division to evaluate and support the elimination of their waiting list for applicants with intellectual and developmental disabilities (I/DD) requesting enrollment in one of their three Medicaid HCBS Waiver Programs. </a:t>
            </a:r>
          </a:p>
          <a:p>
            <a:pPr marL="628650" lvl="1" indent="-171450">
              <a:spcBef>
                <a:spcPts val="500"/>
              </a:spcBef>
              <a:buFont typeface="Arial" panose="020B0604020202020204" pitchFamily="34" charset="0"/>
              <a:buChar char="•"/>
            </a:pPr>
            <a:r>
              <a:rPr lang="en-US" dirty="0"/>
              <a:t>We have seen many initiatives and shifts in person-centered practices since that time, but we are particularly excited about our current partnership and the work we are doing with Charting the LifeCourse.</a:t>
            </a:r>
          </a:p>
          <a:p>
            <a:pPr marL="628650" lvl="1" indent="-171450">
              <a:spcBef>
                <a:spcPts val="500"/>
              </a:spcBef>
              <a:buFont typeface="Arial" panose="020B0604020202020204" pitchFamily="34" charset="0"/>
              <a:buChar char="•"/>
            </a:pPr>
            <a:r>
              <a:rPr lang="en-US" dirty="0"/>
              <a:t>Over our brief time together, you will hear more about Oklahoma’s vision and Liberty’s approach to managing the Department’s waiting list which includes embedding practices from Charting the LifeCourse. </a:t>
            </a:r>
          </a:p>
        </p:txBody>
      </p:sp>
      <p:sp>
        <p:nvSpPr>
          <p:cNvPr id="4" name="Slide Number Placeholder 3"/>
          <p:cNvSpPr>
            <a:spLocks noGrp="1"/>
          </p:cNvSpPr>
          <p:nvPr>
            <p:ph type="sldNum" sz="quarter" idx="5"/>
          </p:nvPr>
        </p:nvSpPr>
        <p:spPr/>
        <p:txBody>
          <a:bodyPr/>
          <a:lstStyle/>
          <a:p>
            <a:fld id="{EA7FFE1F-C6C8-404C-9AD1-08E9C821A68A}" type="slidenum">
              <a:rPr lang="en-US" smtClean="0"/>
              <a:t>2</a:t>
            </a:fld>
            <a:endParaRPr lang="en-US"/>
          </a:p>
        </p:txBody>
      </p:sp>
    </p:spTree>
    <p:extLst>
      <p:ext uri="{BB962C8B-B14F-4D97-AF65-F5344CB8AC3E}">
        <p14:creationId xmlns:p14="http://schemas.microsoft.com/office/powerpoint/2010/main" val="2262242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to this slide, we would then answer some questions if there are any posed. </a:t>
            </a:r>
          </a:p>
        </p:txBody>
      </p:sp>
      <p:sp>
        <p:nvSpPr>
          <p:cNvPr id="4" name="Slide Number Placeholder 3"/>
          <p:cNvSpPr>
            <a:spLocks noGrp="1"/>
          </p:cNvSpPr>
          <p:nvPr>
            <p:ph type="sldNum" sz="quarter" idx="5"/>
          </p:nvPr>
        </p:nvSpPr>
        <p:spPr/>
        <p:txBody>
          <a:bodyPr/>
          <a:lstStyle/>
          <a:p>
            <a:fld id="{68DDC868-39BB-439A-8AEA-58660B5F5498}" type="slidenum">
              <a:rPr lang="en-US" smtClean="0"/>
              <a:t>22</a:t>
            </a:fld>
            <a:endParaRPr lang="en-US"/>
          </a:p>
        </p:txBody>
      </p:sp>
    </p:spTree>
    <p:extLst>
      <p:ext uri="{BB962C8B-B14F-4D97-AF65-F5344CB8AC3E}">
        <p14:creationId xmlns:p14="http://schemas.microsoft.com/office/powerpoint/2010/main" val="1289037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Beth</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1330" tIns="45665" rIns="91330" bIns="45665"/>
          <a:lstStyle/>
          <a:p>
            <a:pPr marL="0" marR="0" lvl="0" indent="0" algn="l" defTabSz="914400" rtl="0" eaLnBrk="1" fontAlgn="auto" latinLnBrk="0" hangingPunct="1">
              <a:lnSpc>
                <a:spcPct val="100000"/>
              </a:lnSpc>
              <a:spcBef>
                <a:spcPts val="0"/>
              </a:spcBef>
              <a:spcAft>
                <a:spcPts val="0"/>
              </a:spcAft>
              <a:buClrTx/>
              <a:buSzTx/>
              <a:buFontTx/>
              <a:buNone/>
              <a:tabLst/>
              <a:defRPr/>
            </a:pPr>
            <a:fld id="{65F1383C-D453-4CDF-95D1-A9C98473A4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662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Beth</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1330" tIns="45665" rIns="91330" bIns="45665"/>
          <a:lstStyle/>
          <a:p>
            <a:pPr marL="0" marR="0" lvl="0" indent="0" algn="l" defTabSz="914400" rtl="0" eaLnBrk="1" fontAlgn="auto" latinLnBrk="0" hangingPunct="1">
              <a:lnSpc>
                <a:spcPct val="100000"/>
              </a:lnSpc>
              <a:spcBef>
                <a:spcPts val="0"/>
              </a:spcBef>
              <a:spcAft>
                <a:spcPts val="0"/>
              </a:spcAft>
              <a:buClrTx/>
              <a:buSzTx/>
              <a:buFontTx/>
              <a:buNone/>
              <a:tabLst/>
              <a:defRPr/>
            </a:pPr>
            <a:fld id="{65F1383C-D453-4CDF-95D1-A9C98473A4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Beth</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1330" tIns="45665" rIns="91330" bIns="45665"/>
          <a:lstStyle/>
          <a:p>
            <a:pPr marL="0" marR="0" lvl="0" indent="0" algn="l" defTabSz="914400" rtl="0" eaLnBrk="1" fontAlgn="auto" latinLnBrk="0" hangingPunct="1">
              <a:lnSpc>
                <a:spcPct val="100000"/>
              </a:lnSpc>
              <a:spcBef>
                <a:spcPts val="0"/>
              </a:spcBef>
              <a:spcAft>
                <a:spcPts val="0"/>
              </a:spcAft>
              <a:buClrTx/>
              <a:buSzTx/>
              <a:buFontTx/>
              <a:buNone/>
              <a:tabLst/>
              <a:defRPr/>
            </a:pPr>
            <a:fld id="{65F1383C-D453-4CDF-95D1-A9C98473A4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0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Beth</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1330" tIns="45665" rIns="91330" bIns="45665"/>
          <a:lstStyle/>
          <a:p>
            <a:pPr marL="0" marR="0" lvl="0" indent="0" algn="l" defTabSz="914400" rtl="0" eaLnBrk="1" fontAlgn="auto" latinLnBrk="0" hangingPunct="1">
              <a:lnSpc>
                <a:spcPct val="100000"/>
              </a:lnSpc>
              <a:spcBef>
                <a:spcPts val="0"/>
              </a:spcBef>
              <a:spcAft>
                <a:spcPts val="0"/>
              </a:spcAft>
              <a:buClrTx/>
              <a:buSzTx/>
              <a:buFontTx/>
              <a:buNone/>
              <a:tabLst/>
              <a:defRPr/>
            </a:pPr>
            <a:fld id="{65F1383C-D453-4CDF-95D1-A9C98473A4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75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a:t>
            </a:r>
          </a:p>
        </p:txBody>
      </p:sp>
      <p:sp>
        <p:nvSpPr>
          <p:cNvPr id="4" name="Slide Number Placeholder 3"/>
          <p:cNvSpPr>
            <a:spLocks noGrp="1"/>
          </p:cNvSpPr>
          <p:nvPr>
            <p:ph type="sldNum" sz="quarter" idx="5"/>
          </p:nvPr>
        </p:nvSpPr>
        <p:spPr/>
        <p:txBody>
          <a:bodyPr/>
          <a:lstStyle/>
          <a:p>
            <a:fld id="{68DDC868-39BB-439A-8AEA-58660B5F5498}" type="slidenum">
              <a:rPr lang="en-US" smtClean="0"/>
              <a:t>7</a:t>
            </a:fld>
            <a:endParaRPr lang="en-US"/>
          </a:p>
        </p:txBody>
      </p:sp>
    </p:spTree>
    <p:extLst>
      <p:ext uri="{BB962C8B-B14F-4D97-AF65-F5344CB8AC3E}">
        <p14:creationId xmlns:p14="http://schemas.microsoft.com/office/powerpoint/2010/main" val="115660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a:p>
            <a:endParaRPr lang="en-US" dirty="0"/>
          </a:p>
          <a:p>
            <a:endParaRPr lang="en-US" dirty="0"/>
          </a:p>
        </p:txBody>
      </p:sp>
      <p:sp>
        <p:nvSpPr>
          <p:cNvPr id="4" name="Slide Number Placeholder 3"/>
          <p:cNvSpPr>
            <a:spLocks noGrp="1"/>
          </p:cNvSpPr>
          <p:nvPr>
            <p:ph type="sldNum" sz="quarter" idx="5"/>
          </p:nvPr>
        </p:nvSpPr>
        <p:spPr/>
        <p:txBody>
          <a:bodyPr/>
          <a:lstStyle/>
          <a:p>
            <a:fld id="{E497998C-C6C1-429A-8537-BB23585F2D65}" type="slidenum">
              <a:rPr lang="en-US" smtClean="0"/>
              <a:t>8</a:t>
            </a:fld>
            <a:endParaRPr lang="en-US"/>
          </a:p>
        </p:txBody>
      </p:sp>
    </p:spTree>
    <p:extLst>
      <p:ext uri="{BB962C8B-B14F-4D97-AF65-F5344CB8AC3E}">
        <p14:creationId xmlns:p14="http://schemas.microsoft.com/office/powerpoint/2010/main" val="383546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DDC868-39BB-439A-8AEA-58660B5F5498}" type="slidenum">
              <a:rPr lang="en-US" smtClean="0"/>
              <a:t>9</a:t>
            </a:fld>
            <a:endParaRPr lang="en-US"/>
          </a:p>
        </p:txBody>
      </p:sp>
    </p:spTree>
    <p:extLst>
      <p:ext uri="{BB962C8B-B14F-4D97-AF65-F5344CB8AC3E}">
        <p14:creationId xmlns:p14="http://schemas.microsoft.com/office/powerpoint/2010/main" val="1081287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Title Option_1">
    <p:spTree>
      <p:nvGrpSpPr>
        <p:cNvPr id="1" name=""/>
        <p:cNvGrpSpPr/>
        <p:nvPr/>
      </p:nvGrpSpPr>
      <p:grpSpPr>
        <a:xfrm>
          <a:off x="0" y="0"/>
          <a:ext cx="0" cy="0"/>
          <a:chOff x="0" y="0"/>
          <a:chExt cx="0" cy="0"/>
        </a:xfrm>
      </p:grpSpPr>
      <p:sp>
        <p:nvSpPr>
          <p:cNvPr id="12" name="Straight Connector 30"/>
          <p:cNvSpPr/>
          <p:nvPr/>
        </p:nvSpPr>
        <p:spPr>
          <a:xfrm flipH="1">
            <a:off x="4141572" y="2133601"/>
            <a:ext cx="2" cy="2984501"/>
          </a:xfrm>
          <a:prstGeom prst="line">
            <a:avLst/>
          </a:prstGeom>
          <a:ln w="34925">
            <a:solidFill>
              <a:schemeClr val="accent1"/>
            </a:solidFill>
            <a:miter/>
          </a:ln>
        </p:spPr>
        <p:txBody>
          <a:bodyPr lIns="45701" tIns="45701" rIns="45701" bIns="45701"/>
          <a:lstStyle/>
          <a:p>
            <a:endParaRPr sz="1800"/>
          </a:p>
        </p:txBody>
      </p:sp>
      <p:sp>
        <p:nvSpPr>
          <p:cNvPr id="13" name="Body Level One…"/>
          <p:cNvSpPr txBox="1">
            <a:spLocks noGrp="1"/>
          </p:cNvSpPr>
          <p:nvPr>
            <p:ph type="body" sz="quarter" idx="1" hasCustomPrompt="1"/>
          </p:nvPr>
        </p:nvSpPr>
        <p:spPr>
          <a:xfrm>
            <a:off x="4336537" y="3044950"/>
            <a:ext cx="6643890" cy="615555"/>
          </a:xfrm>
          <a:prstGeom prst="rect">
            <a:avLst/>
          </a:prstGeom>
        </p:spPr>
        <p:txBody>
          <a:bodyPr lIns="0" tIns="0" rIns="0" bIns="0"/>
          <a:lstStyle>
            <a:lvl1pPr marL="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1pPr>
            <a:lvl2pPr marL="4572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2pPr>
            <a:lvl3pPr marL="914126"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3pPr>
            <a:lvl4pPr marL="1371188"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4pPr>
            <a:lvl5pPr marL="18288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5pPr>
          </a:lstStyle>
          <a:p>
            <a:r>
              <a:rPr dirty="0"/>
              <a:t>Title</a:t>
            </a:r>
          </a:p>
          <a:p>
            <a:pPr lvl="1"/>
            <a:endParaRPr dirty="0"/>
          </a:p>
          <a:p>
            <a:pPr lvl="2"/>
            <a:endParaRPr dirty="0"/>
          </a:p>
          <a:p>
            <a:pPr lvl="3"/>
            <a:endParaRPr dirty="0"/>
          </a:p>
          <a:p>
            <a:pPr lvl="4"/>
            <a:endParaRPr dirty="0"/>
          </a:p>
        </p:txBody>
      </p:sp>
      <p:sp>
        <p:nvSpPr>
          <p:cNvPr id="14" name="Text Placeholder 4"/>
          <p:cNvSpPr>
            <a:spLocks noGrp="1"/>
          </p:cNvSpPr>
          <p:nvPr>
            <p:ph type="body" sz="quarter" idx="13" hasCustomPrompt="1"/>
          </p:nvPr>
        </p:nvSpPr>
        <p:spPr>
          <a:xfrm>
            <a:off x="4338937" y="3746990"/>
            <a:ext cx="6633866" cy="277001"/>
          </a:xfrm>
          <a:prstGeom prst="rect">
            <a:avLst/>
          </a:prstGeom>
        </p:spPr>
        <p:txBody>
          <a:bodyPr lIns="0" tIns="0" rIns="0" bIns="0"/>
          <a:lstStyle>
            <a:lvl1pPr marL="0" indent="0" defTabSz="877558">
              <a:spcBef>
                <a:spcPts val="1100"/>
              </a:spcBef>
              <a:buNone/>
              <a:defRPr sz="1900">
                <a:solidFill>
                  <a:schemeClr val="accent1"/>
                </a:solidFill>
              </a:defRPr>
            </a:lvl1pPr>
          </a:lstStyle>
          <a:p>
            <a:r>
              <a:rPr dirty="0"/>
              <a:t>Subtitle</a:t>
            </a:r>
          </a:p>
        </p:txBody>
      </p:sp>
      <p:sp>
        <p:nvSpPr>
          <p:cNvPr id="15" name="Text Placeholder 7"/>
          <p:cNvSpPr>
            <a:spLocks noGrp="1"/>
          </p:cNvSpPr>
          <p:nvPr>
            <p:ph type="body" sz="quarter" idx="14" hasCustomPrompt="1"/>
          </p:nvPr>
        </p:nvSpPr>
        <p:spPr>
          <a:xfrm>
            <a:off x="7158443" y="5947542"/>
            <a:ext cx="4423957" cy="277001"/>
          </a:xfrm>
          <a:prstGeom prst="rect">
            <a:avLst/>
          </a:prstGeom>
        </p:spPr>
        <p:txBody>
          <a:bodyPr/>
          <a:lstStyle>
            <a:lvl1pPr marL="0" indent="0" algn="r">
              <a:buNone/>
              <a:defRPr sz="1200">
                <a:solidFill>
                  <a:schemeClr val="accent1"/>
                </a:solidFill>
              </a:defRPr>
            </a:lvl1pPr>
          </a:lstStyle>
          <a:p>
            <a:r>
              <a:t>Month, Day, Year</a:t>
            </a:r>
          </a:p>
        </p:txBody>
      </p:sp>
      <p:pic>
        <p:nvPicPr>
          <p:cNvPr id="16" name="Graphic 9" descr="Graphic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5380" y="2133601"/>
            <a:ext cx="2621842" cy="1188570"/>
          </a:xfrm>
          <a:prstGeom prst="rect">
            <a:avLst/>
          </a:prstGeom>
          <a:ln w="12700">
            <a:miter lim="400000"/>
          </a:ln>
        </p:spPr>
      </p:pic>
      <p:sp>
        <p:nvSpPr>
          <p:cNvPr id="2" name="Footer Placeholder 1">
            <a:extLst>
              <a:ext uri="{FF2B5EF4-FFF2-40B4-BE49-F238E27FC236}">
                <a16:creationId xmlns:a16="http://schemas.microsoft.com/office/drawing/2014/main" id="{B0489828-66BE-E643-BB83-28224C2174A1}"/>
              </a:ext>
            </a:extLst>
          </p:cNvPr>
          <p:cNvSpPr>
            <a:spLocks noGrp="1"/>
          </p:cNvSpPr>
          <p:nvPr>
            <p:ph type="ftr" sz="quarter" idx="15"/>
          </p:nvPr>
        </p:nvSpPr>
        <p:spPr/>
        <p:txBody>
          <a:bodyPr/>
          <a:lstStyle/>
          <a:p>
            <a:r>
              <a:rPr lang="en-US"/>
              <a:t>© 2021 Liberty Healthcare Corporation and All Liberty Affiliated Companies. All Rights Reserved. Proprietary and Confidential.    Do Not Reproduce Without Permission.</a:t>
            </a:r>
            <a:endParaRPr lang="en-US" dirty="0"/>
          </a:p>
        </p:txBody>
      </p:sp>
      <p:sp>
        <p:nvSpPr>
          <p:cNvPr id="3" name="Slide Number Placeholder 2">
            <a:extLst>
              <a:ext uri="{FF2B5EF4-FFF2-40B4-BE49-F238E27FC236}">
                <a16:creationId xmlns:a16="http://schemas.microsoft.com/office/drawing/2014/main" id="{7E45BBFE-C53C-C148-8B35-2EE998145000}"/>
              </a:ext>
            </a:extLst>
          </p:cNvPr>
          <p:cNvSpPr>
            <a:spLocks noGrp="1"/>
          </p:cNvSpPr>
          <p:nvPr>
            <p:ph type="sldNum" sz="quarter" idx="16"/>
          </p:nvPr>
        </p:nvSpPr>
        <p:spPr/>
        <p:txBody>
          <a:bodyPr/>
          <a:lstStyle/>
          <a:p>
            <a:fld id="{786EED95-F4AC-45F3-BB16-0497B5C6F92E}" type="slidenum">
              <a:rPr lang="en-US" smtClean="0"/>
              <a:t>‹#›</a:t>
            </a:fld>
            <a:endParaRPr lang="en-US"/>
          </a:p>
        </p:txBody>
      </p:sp>
    </p:spTree>
    <p:extLst>
      <p:ext uri="{BB962C8B-B14F-4D97-AF65-F5344CB8AC3E}">
        <p14:creationId xmlns:p14="http://schemas.microsoft.com/office/powerpoint/2010/main" val="1268962510"/>
      </p:ext>
    </p:extLst>
  </p:cSld>
  <p:clrMapOvr>
    <a:masterClrMapping/>
  </p:clrMapOvr>
  <p:extLst>
    <p:ext uri="{DCECCB84-F9BA-43D5-87BE-67443E8EF086}">
      <p15:sldGuideLst xmlns:p15="http://schemas.microsoft.com/office/powerpoint/2012/main">
        <p15:guide id="1" orient="horz" pos="32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A6F2E2-7EBE-DA4C-AF67-FBE7E319BF21}"/>
              </a:ext>
            </a:extLst>
          </p:cNvPr>
          <p:cNvSpPr>
            <a:spLocks noGrp="1"/>
          </p:cNvSpPr>
          <p:nvPr>
            <p:ph sz="half" idx="1"/>
          </p:nvPr>
        </p:nvSpPr>
        <p:spPr>
          <a:xfrm>
            <a:off x="609599" y="1828800"/>
            <a:ext cx="5410201" cy="44907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BA4D7C3-EABE-1145-AEA2-541C0EC58B90}"/>
              </a:ext>
            </a:extLst>
          </p:cNvPr>
          <p:cNvSpPr>
            <a:spLocks noGrp="1"/>
          </p:cNvSpPr>
          <p:nvPr>
            <p:ph sz="half" idx="2"/>
          </p:nvPr>
        </p:nvSpPr>
        <p:spPr>
          <a:xfrm>
            <a:off x="6172200" y="1828800"/>
            <a:ext cx="5400922" cy="44907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D56633D5-6A9E-F840-9185-6AEA877AE947}"/>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13147292-FF34-8041-893C-09D53F55B9B5}"/>
              </a:ext>
            </a:extLst>
          </p:cNvPr>
          <p:cNvSpPr>
            <a:spLocks noGrp="1"/>
          </p:cNvSpPr>
          <p:nvPr>
            <p:ph type="sldNum" sz="quarter" idx="11"/>
          </p:nvPr>
        </p:nvSpPr>
        <p:spPr/>
        <p:txBody>
          <a:bodyPr/>
          <a:lstStyle/>
          <a:p>
            <a:fld id="{786EED95-F4AC-45F3-BB16-0497B5C6F92E}" type="slidenum">
              <a:rPr lang="en-US" smtClean="0"/>
              <a:t>‹#›</a:t>
            </a:fld>
            <a:endParaRPr lang="en-US"/>
          </a:p>
        </p:txBody>
      </p:sp>
      <p:sp>
        <p:nvSpPr>
          <p:cNvPr id="7" name="Footer Placeholder 6">
            <a:extLst>
              <a:ext uri="{FF2B5EF4-FFF2-40B4-BE49-F238E27FC236}">
                <a16:creationId xmlns:a16="http://schemas.microsoft.com/office/drawing/2014/main" id="{6B83F9E0-79B9-624F-B34C-76F177C20D08}"/>
              </a:ext>
            </a:extLst>
          </p:cNvPr>
          <p:cNvSpPr>
            <a:spLocks noGrp="1"/>
          </p:cNvSpPr>
          <p:nvPr>
            <p:ph type="ftr" sz="quarter" idx="12"/>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286666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E8B1F6-A696-954E-9446-3C61E7399872}"/>
              </a:ext>
            </a:extLst>
          </p:cNvPr>
          <p:cNvSpPr>
            <a:spLocks noGrp="1"/>
          </p:cNvSpPr>
          <p:nvPr>
            <p:ph type="body" idx="1"/>
          </p:nvPr>
        </p:nvSpPr>
        <p:spPr>
          <a:xfrm>
            <a:off x="710269" y="1828800"/>
            <a:ext cx="5296923" cy="444765"/>
          </a:xfrm>
          <a:prstGeom prst="rect">
            <a:avLst/>
          </a:prstGeo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D29953-0246-4840-95CB-765FD6129996}"/>
              </a:ext>
            </a:extLst>
          </p:cNvPr>
          <p:cNvSpPr>
            <a:spLocks noGrp="1"/>
          </p:cNvSpPr>
          <p:nvPr>
            <p:ph sz="half" idx="2"/>
          </p:nvPr>
        </p:nvSpPr>
        <p:spPr>
          <a:xfrm>
            <a:off x="710269" y="2393389"/>
            <a:ext cx="5296923" cy="37962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0E2B886-4189-B343-9720-EABB92F315AB}"/>
              </a:ext>
            </a:extLst>
          </p:cNvPr>
          <p:cNvSpPr>
            <a:spLocks noGrp="1"/>
          </p:cNvSpPr>
          <p:nvPr>
            <p:ph type="body" sz="quarter" idx="3"/>
          </p:nvPr>
        </p:nvSpPr>
        <p:spPr>
          <a:xfrm>
            <a:off x="6263591" y="1828800"/>
            <a:ext cx="5318809" cy="444765"/>
          </a:xfrm>
          <a:prstGeom prst="rect">
            <a:avLst/>
          </a:prstGeo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99F002-4489-1A49-A5D2-FC72E907D400}"/>
              </a:ext>
            </a:extLst>
          </p:cNvPr>
          <p:cNvSpPr>
            <a:spLocks noGrp="1"/>
          </p:cNvSpPr>
          <p:nvPr>
            <p:ph sz="quarter" idx="4"/>
          </p:nvPr>
        </p:nvSpPr>
        <p:spPr>
          <a:xfrm>
            <a:off x="6263591" y="2393389"/>
            <a:ext cx="5318809" cy="37962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ECE5839D-FDA7-EA46-97B8-D41CCCE6C2D2}"/>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84935DBA-3A80-1D49-9013-1C9C67B9C615}"/>
              </a:ext>
            </a:extLst>
          </p:cNvPr>
          <p:cNvSpPr>
            <a:spLocks noGrp="1"/>
          </p:cNvSpPr>
          <p:nvPr>
            <p:ph type="sldNum" sz="quarter" idx="11"/>
          </p:nvPr>
        </p:nvSpPr>
        <p:spPr/>
        <p:txBody>
          <a:bodyPr/>
          <a:lstStyle/>
          <a:p>
            <a:fld id="{786EED95-F4AC-45F3-BB16-0497B5C6F92E}" type="slidenum">
              <a:rPr lang="en-US" smtClean="0"/>
              <a:t>‹#›</a:t>
            </a:fld>
            <a:endParaRPr lang="en-US"/>
          </a:p>
        </p:txBody>
      </p:sp>
      <p:sp>
        <p:nvSpPr>
          <p:cNvPr id="7" name="Footer Placeholder 6">
            <a:extLst>
              <a:ext uri="{FF2B5EF4-FFF2-40B4-BE49-F238E27FC236}">
                <a16:creationId xmlns:a16="http://schemas.microsoft.com/office/drawing/2014/main" id="{0FD327F2-77C6-BF46-8794-0C1E338D015F}"/>
              </a:ext>
            </a:extLst>
          </p:cNvPr>
          <p:cNvSpPr>
            <a:spLocks noGrp="1"/>
          </p:cNvSpPr>
          <p:nvPr>
            <p:ph type="ftr" sz="quarter" idx="12"/>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226568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26EC3F-5486-8E4A-804C-C70EA8DB7323}"/>
              </a:ext>
            </a:extLst>
          </p:cNvPr>
          <p:cNvSpPr>
            <a:spLocks noGrp="1"/>
          </p:cNvSpPr>
          <p:nvPr>
            <p:ph idx="1"/>
          </p:nvPr>
        </p:nvSpPr>
        <p:spPr>
          <a:xfrm>
            <a:off x="5183188" y="854868"/>
            <a:ext cx="6399212" cy="533343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0CE114C-56C4-DD49-BE32-C471DD4E00AE}"/>
              </a:ext>
            </a:extLst>
          </p:cNvPr>
          <p:cNvSpPr>
            <a:spLocks noGrp="1"/>
          </p:cNvSpPr>
          <p:nvPr>
            <p:ph type="body" sz="half" idx="2"/>
          </p:nvPr>
        </p:nvSpPr>
        <p:spPr>
          <a:xfrm>
            <a:off x="705395" y="2278743"/>
            <a:ext cx="4162426" cy="390955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8">
            <a:extLst>
              <a:ext uri="{FF2B5EF4-FFF2-40B4-BE49-F238E27FC236}">
                <a16:creationId xmlns:a16="http://schemas.microsoft.com/office/drawing/2014/main" id="{225A756A-B7BD-AD44-8AF3-69B743DFF3FD}"/>
              </a:ext>
            </a:extLst>
          </p:cNvPr>
          <p:cNvSpPr>
            <a:spLocks noGrp="1"/>
          </p:cNvSpPr>
          <p:nvPr>
            <p:ph type="title"/>
          </p:nvPr>
        </p:nvSpPr>
        <p:spPr>
          <a:xfrm>
            <a:off x="706939" y="854867"/>
            <a:ext cx="4160881" cy="1272952"/>
          </a:xfrm>
          <a:prstGeom prst="rect">
            <a:avLst/>
          </a:prstGeom>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0D63C91A-0FB1-414B-9452-F5E613153FAC}"/>
              </a:ext>
            </a:extLst>
          </p:cNvPr>
          <p:cNvSpPr>
            <a:spLocks noGrp="1"/>
          </p:cNvSpPr>
          <p:nvPr>
            <p:ph type="sldNum" sz="quarter" idx="11"/>
          </p:nvPr>
        </p:nvSpPr>
        <p:spPr/>
        <p:txBody>
          <a:bodyPr/>
          <a:lstStyle/>
          <a:p>
            <a:fld id="{786EED95-F4AC-45F3-BB16-0497B5C6F92E}" type="slidenum">
              <a:rPr lang="en-US" smtClean="0"/>
              <a:t>‹#›</a:t>
            </a:fld>
            <a:endParaRPr lang="en-US"/>
          </a:p>
        </p:txBody>
      </p:sp>
      <p:sp>
        <p:nvSpPr>
          <p:cNvPr id="6" name="Footer Placeholder 5">
            <a:extLst>
              <a:ext uri="{FF2B5EF4-FFF2-40B4-BE49-F238E27FC236}">
                <a16:creationId xmlns:a16="http://schemas.microsoft.com/office/drawing/2014/main" id="{67FCEEC5-442D-C44C-9C2D-1DCD37289464}"/>
              </a:ext>
            </a:extLst>
          </p:cNvPr>
          <p:cNvSpPr>
            <a:spLocks noGrp="1"/>
          </p:cNvSpPr>
          <p:nvPr>
            <p:ph type="ftr" sz="quarter" idx="12"/>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151828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4712BB-8A48-E84D-800A-6B38A9C57FC4}"/>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D2AF6DA-59D0-6946-B3AA-A44330184145}"/>
              </a:ext>
            </a:extLst>
          </p:cNvPr>
          <p:cNvSpPr>
            <a:spLocks noGrp="1"/>
          </p:cNvSpPr>
          <p:nvPr>
            <p:ph type="sldNum" sz="quarter" idx="11"/>
          </p:nvPr>
        </p:nvSpPr>
        <p:spPr/>
        <p:txBody>
          <a:bodyPr/>
          <a:lstStyle/>
          <a:p>
            <a:fld id="{786EED95-F4AC-45F3-BB16-0497B5C6F92E}" type="slidenum">
              <a:rPr lang="en-US" smtClean="0"/>
              <a:t>‹#›</a:t>
            </a:fld>
            <a:endParaRPr lang="en-US"/>
          </a:p>
        </p:txBody>
      </p:sp>
      <p:sp>
        <p:nvSpPr>
          <p:cNvPr id="4" name="Footer Placeholder 3">
            <a:extLst>
              <a:ext uri="{FF2B5EF4-FFF2-40B4-BE49-F238E27FC236}">
                <a16:creationId xmlns:a16="http://schemas.microsoft.com/office/drawing/2014/main" id="{FCAFCE72-2998-DC41-B811-5CC20E1ABBC3}"/>
              </a:ext>
            </a:extLst>
          </p:cNvPr>
          <p:cNvSpPr>
            <a:spLocks noGrp="1"/>
          </p:cNvSpPr>
          <p:nvPr>
            <p:ph type="ftr" sz="quarter" idx="12"/>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405470088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4143-331B-0146-9CBD-E07665BD668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7A6A6-84DE-C548-8D2B-5882BB364E5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82AE67D0-F2EB-B145-AE71-B152638E392A}"/>
              </a:ext>
            </a:extLst>
          </p:cNvPr>
          <p:cNvSpPr>
            <a:spLocks noGrp="1"/>
          </p:cNvSpPr>
          <p:nvPr>
            <p:ph type="sldNum" sz="quarter" idx="11"/>
          </p:nvPr>
        </p:nvSpPr>
        <p:spPr/>
        <p:txBody>
          <a:bodyPr/>
          <a:lstStyle/>
          <a:p>
            <a:fld id="{786EED95-F4AC-45F3-BB16-0497B5C6F92E}" type="slidenum">
              <a:rPr lang="en-US" smtClean="0"/>
              <a:t>‹#›</a:t>
            </a:fld>
            <a:endParaRPr lang="en-US"/>
          </a:p>
        </p:txBody>
      </p:sp>
      <p:sp>
        <p:nvSpPr>
          <p:cNvPr id="6" name="Footer Placeholder 5">
            <a:extLst>
              <a:ext uri="{FF2B5EF4-FFF2-40B4-BE49-F238E27FC236}">
                <a16:creationId xmlns:a16="http://schemas.microsoft.com/office/drawing/2014/main" id="{107DD445-978D-A946-8A5B-0905A03357EA}"/>
              </a:ext>
            </a:extLst>
          </p:cNvPr>
          <p:cNvSpPr>
            <a:spLocks noGrp="1"/>
          </p:cNvSpPr>
          <p:nvPr>
            <p:ph type="ftr" sz="quarter" idx="12"/>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47108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Icon and Lin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D000B5-BF00-DA4A-93D7-65307DC70EA5}"/>
              </a:ext>
            </a:extLst>
          </p:cNvPr>
          <p:cNvSpPr>
            <a:spLocks noGrp="1"/>
          </p:cNvSpPr>
          <p:nvPr>
            <p:ph type="sldNum" sz="quarter" idx="11"/>
          </p:nvPr>
        </p:nvSpPr>
        <p:spPr/>
        <p:txBody>
          <a:bodyPr/>
          <a:lstStyle/>
          <a:p>
            <a:fld id="{786EED95-F4AC-45F3-BB16-0497B5C6F92E}" type="slidenum">
              <a:rPr lang="en-US" smtClean="0"/>
              <a:t>‹#›</a:t>
            </a:fld>
            <a:endParaRPr lang="en-US"/>
          </a:p>
        </p:txBody>
      </p:sp>
      <p:sp>
        <p:nvSpPr>
          <p:cNvPr id="2" name="Footer Placeholder 1">
            <a:extLst>
              <a:ext uri="{FF2B5EF4-FFF2-40B4-BE49-F238E27FC236}">
                <a16:creationId xmlns:a16="http://schemas.microsoft.com/office/drawing/2014/main" id="{355E21EC-FF53-4A42-B5AE-BD19EF9A6497}"/>
              </a:ext>
            </a:extLst>
          </p:cNvPr>
          <p:cNvSpPr>
            <a:spLocks noGrp="1"/>
          </p:cNvSpPr>
          <p:nvPr>
            <p:ph type="ftr" sz="quarter" idx="12"/>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4054046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nk Lin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F426AF1-2681-454F-8D6D-BC77AD8D00EA}"/>
              </a:ext>
            </a:extLst>
          </p:cNvPr>
          <p:cNvCxnSpPr>
            <a:cxnSpLocks/>
          </p:cNvCxnSpPr>
          <p:nvPr/>
        </p:nvCxnSpPr>
        <p:spPr>
          <a:xfrm flipH="1">
            <a:off x="-304800" y="761999"/>
            <a:ext cx="12801600" cy="0"/>
          </a:xfrm>
          <a:prstGeom prst="line">
            <a:avLst/>
          </a:prstGeom>
          <a:ln w="15875">
            <a:solidFill>
              <a:schemeClr val="accent2"/>
            </a:solidFill>
          </a:ln>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1349E882-745F-D044-B34F-812467621258}"/>
              </a:ext>
            </a:extLst>
          </p:cNvPr>
          <p:cNvCxnSpPr>
            <a:cxnSpLocks/>
          </p:cNvCxnSpPr>
          <p:nvPr/>
        </p:nvCxnSpPr>
        <p:spPr>
          <a:xfrm flipH="1">
            <a:off x="-186266" y="6438900"/>
            <a:ext cx="12801600" cy="0"/>
          </a:xfrm>
          <a:prstGeom prst="line">
            <a:avLst/>
          </a:prstGeom>
          <a:ln w="25400">
            <a:solidFill>
              <a:schemeClr val="accent2"/>
            </a:solidFill>
          </a:ln>
        </p:spPr>
        <p:style>
          <a:lnRef idx="0">
            <a:scrgbClr r="0" g="0" b="0"/>
          </a:lnRef>
          <a:fillRef idx="0">
            <a:scrgbClr r="0" g="0" b="0"/>
          </a:fillRef>
          <a:effectRef idx="0">
            <a:scrgbClr r="0" g="0" b="0"/>
          </a:effectRef>
          <a:fontRef idx="none"/>
        </p:style>
      </p:cxnSp>
      <p:sp>
        <p:nvSpPr>
          <p:cNvPr id="3" name="Slide Number Placeholder 2">
            <a:extLst>
              <a:ext uri="{FF2B5EF4-FFF2-40B4-BE49-F238E27FC236}">
                <a16:creationId xmlns:a16="http://schemas.microsoft.com/office/drawing/2014/main" id="{B594EB14-9BD3-7547-B8C9-7F1C4A90E144}"/>
              </a:ext>
            </a:extLst>
          </p:cNvPr>
          <p:cNvSpPr>
            <a:spLocks noGrp="1"/>
          </p:cNvSpPr>
          <p:nvPr>
            <p:ph type="sldNum" sz="quarter" idx="11"/>
          </p:nvPr>
        </p:nvSpPr>
        <p:spPr/>
        <p:txBody>
          <a:bodyPr/>
          <a:lstStyle/>
          <a:p>
            <a:fld id="{786EED95-F4AC-45F3-BB16-0497B5C6F92E}" type="slidenum">
              <a:rPr lang="en-US" smtClean="0"/>
              <a:t>‹#›</a:t>
            </a:fld>
            <a:endParaRPr lang="en-US"/>
          </a:p>
        </p:txBody>
      </p:sp>
      <p:sp>
        <p:nvSpPr>
          <p:cNvPr id="2" name="Footer Placeholder 1">
            <a:extLst>
              <a:ext uri="{FF2B5EF4-FFF2-40B4-BE49-F238E27FC236}">
                <a16:creationId xmlns:a16="http://schemas.microsoft.com/office/drawing/2014/main" id="{CBBF6E44-18B8-CC4F-BE64-2DB8015AB98D}"/>
              </a:ext>
            </a:extLst>
          </p:cNvPr>
          <p:cNvSpPr>
            <a:spLocks noGrp="1"/>
          </p:cNvSpPr>
          <p:nvPr>
            <p:ph type="ftr" sz="quarter" idx="12"/>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1605361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ogo Only_1">
    <p:spTree>
      <p:nvGrpSpPr>
        <p:cNvPr id="1" name=""/>
        <p:cNvGrpSpPr/>
        <p:nvPr/>
      </p:nvGrpSpPr>
      <p:grpSpPr>
        <a:xfrm>
          <a:off x="0" y="0"/>
          <a:ext cx="0" cy="0"/>
          <a:chOff x="0" y="0"/>
          <a:chExt cx="0" cy="0"/>
        </a:xfrm>
      </p:grpSpPr>
      <p:sp>
        <p:nvSpPr>
          <p:cNvPr id="12" name="Straight Connector 30"/>
          <p:cNvSpPr/>
          <p:nvPr/>
        </p:nvSpPr>
        <p:spPr>
          <a:xfrm flipH="1">
            <a:off x="4141574" y="1600200"/>
            <a:ext cx="0" cy="4190999"/>
          </a:xfrm>
          <a:prstGeom prst="line">
            <a:avLst/>
          </a:prstGeom>
          <a:ln w="34925">
            <a:solidFill>
              <a:schemeClr val="accent1"/>
            </a:solidFill>
            <a:miter/>
          </a:ln>
        </p:spPr>
        <p:txBody>
          <a:bodyPr lIns="45701" tIns="45701" rIns="45701" bIns="45701"/>
          <a:lstStyle/>
          <a:p>
            <a:endParaRPr sz="1800"/>
          </a:p>
        </p:txBody>
      </p:sp>
      <p:pic>
        <p:nvPicPr>
          <p:cNvPr id="16" name="Graphic 9" descr="Graphic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80" y="3016950"/>
            <a:ext cx="2994477" cy="1357498"/>
          </a:xfrm>
          <a:prstGeom prst="rect">
            <a:avLst/>
          </a:prstGeom>
          <a:ln w="12700">
            <a:miter lim="400000"/>
          </a:ln>
        </p:spPr>
      </p:pic>
      <p:sp>
        <p:nvSpPr>
          <p:cNvPr id="11" name="Body Level One…">
            <a:extLst>
              <a:ext uri="{FF2B5EF4-FFF2-40B4-BE49-F238E27FC236}">
                <a16:creationId xmlns:a16="http://schemas.microsoft.com/office/drawing/2014/main" id="{6746AC4B-1884-1244-B268-F23EB0D41C95}"/>
              </a:ext>
            </a:extLst>
          </p:cNvPr>
          <p:cNvSpPr txBox="1">
            <a:spLocks noGrp="1"/>
          </p:cNvSpPr>
          <p:nvPr>
            <p:ph type="body" sz="quarter" idx="15" hasCustomPrompt="1"/>
          </p:nvPr>
        </p:nvSpPr>
        <p:spPr>
          <a:xfrm>
            <a:off x="4400551" y="2482675"/>
            <a:ext cx="6572251" cy="615555"/>
          </a:xfrm>
          <a:prstGeom prst="rect">
            <a:avLst/>
          </a:prstGeom>
        </p:spPr>
        <p:txBody>
          <a:bodyPr lIns="0" tIns="0" rIns="0" bIns="0"/>
          <a:lstStyle>
            <a:lvl1pPr marL="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1pPr>
            <a:lvl2pPr marL="4572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2pPr>
            <a:lvl3pPr marL="914126"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3pPr>
            <a:lvl4pPr marL="1371188"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4pPr>
            <a:lvl5pPr marL="18288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5pPr>
          </a:lstStyle>
          <a:p>
            <a:r>
              <a:rPr lang="en-US" dirty="0"/>
              <a:t>Questions</a:t>
            </a:r>
            <a:endParaRPr dirty="0"/>
          </a:p>
          <a:p>
            <a:pPr lvl="2"/>
            <a:endParaRPr dirty="0"/>
          </a:p>
          <a:p>
            <a:pPr lvl="3"/>
            <a:endParaRPr dirty="0"/>
          </a:p>
        </p:txBody>
      </p:sp>
      <p:sp>
        <p:nvSpPr>
          <p:cNvPr id="4" name="Text Placeholder 3">
            <a:extLst>
              <a:ext uri="{FF2B5EF4-FFF2-40B4-BE49-F238E27FC236}">
                <a16:creationId xmlns:a16="http://schemas.microsoft.com/office/drawing/2014/main" id="{668AE787-4036-D544-B652-5F98EE62A6FB}"/>
              </a:ext>
            </a:extLst>
          </p:cNvPr>
          <p:cNvSpPr>
            <a:spLocks noGrp="1"/>
          </p:cNvSpPr>
          <p:nvPr>
            <p:ph type="body" sz="quarter" idx="16" hasCustomPrompt="1"/>
          </p:nvPr>
        </p:nvSpPr>
        <p:spPr>
          <a:xfrm>
            <a:off x="4408488" y="3190089"/>
            <a:ext cx="6572250" cy="1843297"/>
          </a:xfrm>
          <a:prstGeom prst="rect">
            <a:avLst/>
          </a:prstGeom>
        </p:spPr>
        <p:txBody>
          <a:bodyPr/>
          <a:lstStyle>
            <a:lvl1pPr marL="0" indent="0">
              <a:buNone/>
              <a:defRPr/>
            </a:lvl1pPr>
            <a:lvl2pPr marL="457200" indent="0">
              <a:buNone/>
              <a:defRPr/>
            </a:lvl2pPr>
            <a:lvl3pPr marL="914400" indent="0">
              <a:buNone/>
              <a:defRPr/>
            </a:lvl3pPr>
            <a:lvl4pPr marL="1371600" indent="0" algn="l">
              <a:buFont typeface="Arial" panose="020B0604020202020204" pitchFamily="34" charset="0"/>
              <a:buNone/>
              <a:defRPr/>
            </a:lvl4pPr>
            <a:lvl5pPr marL="1828800" indent="0">
              <a:buNone/>
              <a:defRPr/>
            </a:lvl5pPr>
          </a:lstStyle>
          <a:p>
            <a:pPr lvl="0"/>
            <a:r>
              <a:rPr lang="en-US" dirty="0"/>
              <a:t>First Name Last Name  | Title</a:t>
            </a:r>
          </a:p>
          <a:p>
            <a:pPr lvl="0"/>
            <a:r>
              <a:rPr lang="en-US" dirty="0"/>
              <a:t>(000) 000-0000</a:t>
            </a:r>
          </a:p>
          <a:p>
            <a:pPr lvl="0"/>
            <a:r>
              <a:rPr lang="en-US" dirty="0" err="1"/>
              <a:t>First.Last@libertyhealth.com</a:t>
            </a:r>
            <a:endParaRPr lang="en-US" dirty="0"/>
          </a:p>
          <a:p>
            <a:pPr lvl="0"/>
            <a:r>
              <a:rPr lang="en-US" dirty="0" err="1"/>
              <a:t>Linkin.com</a:t>
            </a:r>
            <a:r>
              <a:rPr lang="en-US" dirty="0"/>
              <a:t>/in/</a:t>
            </a:r>
            <a:r>
              <a:rPr lang="en-US" dirty="0" err="1"/>
              <a:t>linkedinname</a:t>
            </a:r>
            <a:r>
              <a:rPr lang="en-US" dirty="0"/>
              <a:t>/</a:t>
            </a:r>
          </a:p>
        </p:txBody>
      </p:sp>
    </p:spTree>
    <p:extLst>
      <p:ext uri="{BB962C8B-B14F-4D97-AF65-F5344CB8AC3E}">
        <p14:creationId xmlns:p14="http://schemas.microsoft.com/office/powerpoint/2010/main" val="1829974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ogo Only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672210" y="3543928"/>
            <a:ext cx="6910190" cy="2115192"/>
          </a:xfrm>
          <a:prstGeom prst="rect">
            <a:avLst/>
          </a:prstGeom>
        </p:spPr>
        <p:txBody>
          <a:bodyPr lIns="0" tIns="0" rIns="0" bIns="0">
            <a:noAutofit/>
          </a:bodyPr>
          <a:lstStyle>
            <a:lvl1pPr marL="0" indent="0" defTabSz="877558">
              <a:spcBef>
                <a:spcPts val="1100"/>
              </a:spcBef>
              <a:buNone/>
              <a:defRPr sz="2000">
                <a:solidFill>
                  <a:schemeClr val="accent1"/>
                </a:solidFill>
              </a:defRPr>
            </a:lvl1pPr>
          </a:lstStyle>
          <a:p>
            <a:pPr lvl="0"/>
            <a:r>
              <a:rPr lang="en-US" dirty="0"/>
              <a:t>First Name Last Name  | Title</a:t>
            </a:r>
          </a:p>
          <a:p>
            <a:pPr lvl="0"/>
            <a:r>
              <a:rPr lang="en-US" dirty="0"/>
              <a:t>(000) 000-0000</a:t>
            </a:r>
          </a:p>
          <a:p>
            <a:pPr lvl="0"/>
            <a:r>
              <a:rPr lang="en-US" dirty="0" err="1"/>
              <a:t>First.Last@libertyhealth.com</a:t>
            </a:r>
            <a:endParaRPr lang="en-US" dirty="0"/>
          </a:p>
          <a:p>
            <a:pPr lvl="0"/>
            <a:r>
              <a:rPr lang="en-US" dirty="0" err="1"/>
              <a:t>Linkin.com</a:t>
            </a:r>
            <a:r>
              <a:rPr lang="en-US" dirty="0"/>
              <a:t>/in/</a:t>
            </a:r>
            <a:r>
              <a:rPr lang="en-US" dirty="0" err="1"/>
              <a:t>linkedinname</a:t>
            </a:r>
            <a:r>
              <a:rPr lang="en-US" dirty="0"/>
              <a:t>/</a:t>
            </a:r>
          </a:p>
        </p:txBody>
      </p:sp>
      <p:sp>
        <p:nvSpPr>
          <p:cNvPr id="11" name="Text Placeholder 11">
            <a:extLst>
              <a:ext uri="{FF2B5EF4-FFF2-40B4-BE49-F238E27FC236}">
                <a16:creationId xmlns:a16="http://schemas.microsoft.com/office/drawing/2014/main" id="{AEBC6C1C-9414-9F42-B268-8A32CB0FAC6A}"/>
              </a:ext>
            </a:extLst>
          </p:cNvPr>
          <p:cNvSpPr>
            <a:spLocks noGrp="1"/>
          </p:cNvSpPr>
          <p:nvPr>
            <p:ph type="body" sz="quarter" idx="18" hasCustomPrompt="1"/>
          </p:nvPr>
        </p:nvSpPr>
        <p:spPr>
          <a:xfrm>
            <a:off x="4672209" y="2647869"/>
            <a:ext cx="6910190" cy="747897"/>
          </a:xfrm>
          <a:prstGeom prst="rect">
            <a:avLst/>
          </a:prstGeom>
        </p:spPr>
        <p:txBody>
          <a:bodyPr wrap="square" lIns="0" tIns="0" rIns="0" bIns="0">
            <a:spAutoFit/>
          </a:bodyPr>
          <a:lstStyle>
            <a:lvl1pPr marL="0" indent="0">
              <a:buNone/>
              <a:defRPr sz="5400" b="1" i="0">
                <a:solidFill>
                  <a:schemeClr val="accent1"/>
                </a:solidFill>
                <a:latin typeface="Arial Narrow" panose="020B0604020202020204" pitchFamily="34" charset="0"/>
                <a:cs typeface="Arial Narrow" panose="020B0604020202020204" pitchFamily="34" charset="0"/>
              </a:defRPr>
            </a:lvl1pPr>
          </a:lstStyle>
          <a:p>
            <a:pPr lvl="0"/>
            <a:r>
              <a:rPr lang="en-US" dirty="0"/>
              <a:t>Questions</a:t>
            </a:r>
          </a:p>
        </p:txBody>
      </p:sp>
      <p:sp>
        <p:nvSpPr>
          <p:cNvPr id="2" name="Footer Placeholder 1">
            <a:extLst>
              <a:ext uri="{FF2B5EF4-FFF2-40B4-BE49-F238E27FC236}">
                <a16:creationId xmlns:a16="http://schemas.microsoft.com/office/drawing/2014/main" id="{A01F646D-81BD-2E40-B16C-2B1571122B83}"/>
              </a:ext>
            </a:extLst>
          </p:cNvPr>
          <p:cNvSpPr>
            <a:spLocks noGrp="1"/>
          </p:cNvSpPr>
          <p:nvPr>
            <p:ph type="ftr" sz="quarter" idx="19"/>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355854952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ogo Only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672210" y="3543928"/>
            <a:ext cx="6910190" cy="1617352"/>
          </a:xfrm>
          <a:prstGeom prst="rect">
            <a:avLst/>
          </a:prstGeom>
        </p:spPr>
        <p:txBody>
          <a:bodyPr lIns="0" tIns="0" rIns="0" bIns="0">
            <a:noAutofit/>
          </a:bodyPr>
          <a:lstStyle>
            <a:lvl1pPr marL="0" indent="0" defTabSz="877558">
              <a:spcBef>
                <a:spcPts val="1100"/>
              </a:spcBef>
              <a:buNone/>
              <a:defRPr sz="2000">
                <a:solidFill>
                  <a:schemeClr val="accent1"/>
                </a:solidFill>
              </a:defRPr>
            </a:lvl1pPr>
          </a:lstStyle>
          <a:p>
            <a:pPr lvl="0"/>
            <a:r>
              <a:rPr lang="en-US" dirty="0"/>
              <a:t>First Name Last Name  | Title</a:t>
            </a:r>
          </a:p>
          <a:p>
            <a:pPr lvl="0"/>
            <a:r>
              <a:rPr lang="en-US" dirty="0"/>
              <a:t>(000) 000-0000</a:t>
            </a:r>
          </a:p>
          <a:p>
            <a:pPr lvl="0"/>
            <a:r>
              <a:rPr lang="en-US" dirty="0" err="1"/>
              <a:t>First.Last@libertyhealth.com</a:t>
            </a:r>
            <a:endParaRPr lang="en-US" dirty="0"/>
          </a:p>
          <a:p>
            <a:pPr lvl="0"/>
            <a:r>
              <a:rPr lang="en-US" dirty="0" err="1"/>
              <a:t>Linkin.com</a:t>
            </a:r>
            <a:r>
              <a:rPr lang="en-US" dirty="0"/>
              <a:t>/in/</a:t>
            </a:r>
            <a:r>
              <a:rPr lang="en-US" dirty="0" err="1"/>
              <a:t>linkedinname</a:t>
            </a:r>
            <a:r>
              <a:rPr lang="en-US" dirty="0"/>
              <a:t>/</a:t>
            </a:r>
          </a:p>
          <a:p>
            <a:endParaRPr dirty="0"/>
          </a:p>
        </p:txBody>
      </p:sp>
      <p:sp>
        <p:nvSpPr>
          <p:cNvPr id="11" name="Text Placeholder 11">
            <a:extLst>
              <a:ext uri="{FF2B5EF4-FFF2-40B4-BE49-F238E27FC236}">
                <a16:creationId xmlns:a16="http://schemas.microsoft.com/office/drawing/2014/main" id="{AEBC6C1C-9414-9F42-B268-8A32CB0FAC6A}"/>
              </a:ext>
            </a:extLst>
          </p:cNvPr>
          <p:cNvSpPr>
            <a:spLocks noGrp="1"/>
          </p:cNvSpPr>
          <p:nvPr>
            <p:ph type="body" sz="quarter" idx="18" hasCustomPrompt="1"/>
          </p:nvPr>
        </p:nvSpPr>
        <p:spPr>
          <a:xfrm>
            <a:off x="4672209" y="2647869"/>
            <a:ext cx="6910190" cy="747897"/>
          </a:xfrm>
          <a:prstGeom prst="rect">
            <a:avLst/>
          </a:prstGeom>
        </p:spPr>
        <p:txBody>
          <a:bodyPr wrap="square" lIns="0" tIns="0" rIns="0" bIns="0">
            <a:spAutoFit/>
          </a:bodyPr>
          <a:lstStyle>
            <a:lvl1pPr marL="0" indent="0">
              <a:buNone/>
              <a:defRPr sz="5400" b="1" i="0">
                <a:solidFill>
                  <a:schemeClr val="accent1"/>
                </a:solidFill>
                <a:latin typeface="Arial Narrow" panose="020B0604020202020204" pitchFamily="34" charset="0"/>
                <a:cs typeface="Arial Narrow" panose="020B0604020202020204" pitchFamily="34" charset="0"/>
              </a:defRPr>
            </a:lvl1pPr>
          </a:lstStyle>
          <a:p>
            <a:pPr lvl="0"/>
            <a:r>
              <a:rPr lang="en-US" dirty="0"/>
              <a:t>Questions</a:t>
            </a:r>
          </a:p>
        </p:txBody>
      </p:sp>
      <p:sp>
        <p:nvSpPr>
          <p:cNvPr id="4" name="Footer Placeholder 3">
            <a:extLst>
              <a:ext uri="{FF2B5EF4-FFF2-40B4-BE49-F238E27FC236}">
                <a16:creationId xmlns:a16="http://schemas.microsoft.com/office/drawing/2014/main" id="{E3948960-E9AA-5D4F-B6E7-8FCFA027311C}"/>
              </a:ext>
            </a:extLst>
          </p:cNvPr>
          <p:cNvSpPr>
            <a:spLocks noGrp="1"/>
          </p:cNvSpPr>
          <p:nvPr>
            <p:ph type="ftr" sz="quarter" idx="19"/>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2977144000"/>
      </p:ext>
    </p:extLst>
  </p:cSld>
  <p:clrMapOvr>
    <a:masterClrMapping/>
  </p:clrMapOvr>
  <p:extLst>
    <p:ext uri="{DCECCB84-F9BA-43D5-87BE-67443E8EF086}">
      <p15:sldGuideLst xmlns:p15="http://schemas.microsoft.com/office/powerpoint/2012/main">
        <p15:guide id="1" orient="horz" pos="19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Option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672210" y="3543928"/>
            <a:ext cx="6910190" cy="499572"/>
          </a:xfrm>
          <a:prstGeom prst="rect">
            <a:avLst/>
          </a:prstGeom>
        </p:spPr>
        <p:txBody>
          <a:bodyPr lIns="0" tIns="0" rIns="0" bIns="0">
            <a:noAutofit/>
          </a:bodyPr>
          <a:lstStyle>
            <a:lvl1pPr marL="0" indent="0" defTabSz="877558">
              <a:spcBef>
                <a:spcPts val="1100"/>
              </a:spcBef>
              <a:buNone/>
              <a:defRPr sz="2000">
                <a:solidFill>
                  <a:schemeClr val="accent1"/>
                </a:solidFill>
              </a:defRPr>
            </a:lvl1pPr>
          </a:lstStyle>
          <a:p>
            <a:r>
              <a:rPr lang="en-US" dirty="0"/>
              <a:t>S</a:t>
            </a:r>
            <a:r>
              <a:rPr dirty="0"/>
              <a:t>ubtitle</a:t>
            </a:r>
          </a:p>
        </p:txBody>
      </p:sp>
      <p:sp>
        <p:nvSpPr>
          <p:cNvPr id="15" name="Text Placeholder 7"/>
          <p:cNvSpPr>
            <a:spLocks noGrp="1"/>
          </p:cNvSpPr>
          <p:nvPr>
            <p:ph type="body" sz="quarter" idx="14" hasCustomPrompt="1"/>
          </p:nvPr>
        </p:nvSpPr>
        <p:spPr>
          <a:xfrm>
            <a:off x="838200" y="692886"/>
            <a:ext cx="3037360" cy="347571"/>
          </a:xfrm>
          <a:prstGeom prst="rect">
            <a:avLst/>
          </a:prstGeom>
        </p:spPr>
        <p:txBody>
          <a:bodyPr/>
          <a:lstStyle>
            <a:lvl1pPr marL="0" indent="0" algn="l">
              <a:buNone/>
              <a:defRPr sz="1200">
                <a:solidFill>
                  <a:schemeClr val="accent1"/>
                </a:solidFill>
              </a:defRPr>
            </a:lvl1pPr>
          </a:lstStyle>
          <a:p>
            <a:r>
              <a:rPr dirty="0"/>
              <a:t>Month, Day, Year</a:t>
            </a:r>
          </a:p>
        </p:txBody>
      </p:sp>
      <p:sp>
        <p:nvSpPr>
          <p:cNvPr id="6" name="Text Placeholder 4">
            <a:extLst>
              <a:ext uri="{FF2B5EF4-FFF2-40B4-BE49-F238E27FC236}">
                <a16:creationId xmlns:a16="http://schemas.microsoft.com/office/drawing/2014/main" id="{DB511ABF-4A06-6443-BD23-71F2B91C6779}"/>
              </a:ext>
            </a:extLst>
          </p:cNvPr>
          <p:cNvSpPr>
            <a:spLocks noGrp="1"/>
          </p:cNvSpPr>
          <p:nvPr>
            <p:ph type="body" sz="quarter" idx="16" hasCustomPrompt="1"/>
          </p:nvPr>
        </p:nvSpPr>
        <p:spPr>
          <a:xfrm>
            <a:off x="4661568" y="4376284"/>
            <a:ext cx="6910190" cy="499572"/>
          </a:xfrm>
          <a:prstGeom prst="rect">
            <a:avLst/>
          </a:prstGeom>
        </p:spPr>
        <p:txBody>
          <a:bodyPr lIns="0" tIns="0" rIns="0" bIns="0">
            <a:noAutofit/>
          </a:bodyPr>
          <a:lstStyle>
            <a:lvl1pPr marL="0" indent="0" defTabSz="877558">
              <a:spcBef>
                <a:spcPts val="1100"/>
              </a:spcBef>
              <a:buNone/>
              <a:defRPr sz="2000">
                <a:solidFill>
                  <a:schemeClr val="accent1"/>
                </a:solidFill>
              </a:defRPr>
            </a:lvl1pPr>
          </a:lstStyle>
          <a:p>
            <a:r>
              <a:rPr lang="en-US" dirty="0"/>
              <a:t>Presented by: </a:t>
            </a:r>
            <a:endParaRPr dirty="0"/>
          </a:p>
        </p:txBody>
      </p:sp>
      <p:sp>
        <p:nvSpPr>
          <p:cNvPr id="11" name="Text Placeholder 11">
            <a:extLst>
              <a:ext uri="{FF2B5EF4-FFF2-40B4-BE49-F238E27FC236}">
                <a16:creationId xmlns:a16="http://schemas.microsoft.com/office/drawing/2014/main" id="{AEBC6C1C-9414-9F42-B268-8A32CB0FAC6A}"/>
              </a:ext>
            </a:extLst>
          </p:cNvPr>
          <p:cNvSpPr>
            <a:spLocks noGrp="1"/>
          </p:cNvSpPr>
          <p:nvPr>
            <p:ph type="body" sz="quarter" idx="18" hasCustomPrompt="1"/>
          </p:nvPr>
        </p:nvSpPr>
        <p:spPr>
          <a:xfrm>
            <a:off x="4672209" y="2647869"/>
            <a:ext cx="6910190" cy="747897"/>
          </a:xfrm>
          <a:prstGeom prst="rect">
            <a:avLst/>
          </a:prstGeom>
        </p:spPr>
        <p:txBody>
          <a:bodyPr wrap="square" lIns="0" tIns="0" rIns="0" bIns="0">
            <a:spAutoFit/>
          </a:bodyPr>
          <a:lstStyle>
            <a:lvl1pPr marL="0" indent="0">
              <a:buNone/>
              <a:defRPr sz="5400" b="1" i="0">
                <a:solidFill>
                  <a:schemeClr val="accent1"/>
                </a:solidFill>
                <a:latin typeface="Arial Narrow" panose="020B0604020202020204" pitchFamily="34" charset="0"/>
                <a:cs typeface="Arial Narrow" panose="020B0604020202020204" pitchFamily="34" charset="0"/>
              </a:defRPr>
            </a:lvl1pPr>
          </a:lstStyle>
          <a:p>
            <a:pPr lvl="0"/>
            <a:r>
              <a:rPr lang="en-US" dirty="0"/>
              <a:t>Title</a:t>
            </a:r>
          </a:p>
        </p:txBody>
      </p:sp>
      <p:sp>
        <p:nvSpPr>
          <p:cNvPr id="4" name="Footer Placeholder 3">
            <a:extLst>
              <a:ext uri="{FF2B5EF4-FFF2-40B4-BE49-F238E27FC236}">
                <a16:creationId xmlns:a16="http://schemas.microsoft.com/office/drawing/2014/main" id="{8C255831-3C86-594F-BFB3-CFAF0B728A0D}"/>
              </a:ext>
            </a:extLst>
          </p:cNvPr>
          <p:cNvSpPr>
            <a:spLocks noGrp="1"/>
          </p:cNvSpPr>
          <p:nvPr>
            <p:ph type="ftr" sz="quarter" idx="21"/>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96201023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AF123A-4774-7F4D-A79F-02184A66F05B}"/>
              </a:ext>
            </a:extLst>
          </p:cNvPr>
          <p:cNvSpPr>
            <a:spLocks noGrp="1"/>
          </p:cNvSpPr>
          <p:nvPr>
            <p:ph type="title" hasCustomPrompt="1"/>
          </p:nvPr>
        </p:nvSpPr>
        <p:spPr>
          <a:xfrm>
            <a:off x="6556715" y="861616"/>
            <a:ext cx="10515600" cy="747897"/>
          </a:xfrm>
          <a:prstGeom prst="rect">
            <a:avLst/>
          </a:prstGeom>
        </p:spPr>
        <p:txBody>
          <a:bodyPr/>
          <a:lstStyle>
            <a:lvl1pPr>
              <a:defRPr lang="en-US" sz="5400" dirty="0"/>
            </a:lvl1pPr>
          </a:lstStyle>
          <a:p>
            <a:r>
              <a:rPr lang="en-US" dirty="0"/>
              <a:t>Connect with us</a:t>
            </a:r>
          </a:p>
        </p:txBody>
      </p:sp>
      <p:sp>
        <p:nvSpPr>
          <p:cNvPr id="6" name="Text Placeholder 5">
            <a:extLst>
              <a:ext uri="{FF2B5EF4-FFF2-40B4-BE49-F238E27FC236}">
                <a16:creationId xmlns:a16="http://schemas.microsoft.com/office/drawing/2014/main" id="{6FB25267-A19C-934F-9A1B-510682941B16}"/>
              </a:ext>
            </a:extLst>
          </p:cNvPr>
          <p:cNvSpPr>
            <a:spLocks noGrp="1"/>
          </p:cNvSpPr>
          <p:nvPr>
            <p:ph type="body" sz="quarter" idx="10" hasCustomPrompt="1"/>
          </p:nvPr>
        </p:nvSpPr>
        <p:spPr>
          <a:xfrm>
            <a:off x="6556715" y="3981794"/>
            <a:ext cx="5002447" cy="369332"/>
          </a:xfrm>
          <a:prstGeom prst="rect">
            <a:avLst/>
          </a:prstGeom>
        </p:spPr>
        <p:txBody>
          <a:bodyPr>
            <a:noAutofit/>
          </a:bodyPr>
          <a:lstStyle>
            <a:lvl1pPr>
              <a:buNone/>
              <a:defRPr sz="2000" b="1" i="0">
                <a:latin typeface="Arial Narrow" panose="020B0604020202020204" pitchFamily="34" charset="0"/>
                <a:cs typeface="Arial Narrow" panose="020B0604020202020204" pitchFamily="34" charset="0"/>
              </a:defRPr>
            </a:lvl1pPr>
          </a:lstStyle>
          <a:p>
            <a:pPr lvl="0"/>
            <a:r>
              <a:rPr lang="en-US" dirty="0"/>
              <a:t>First name Last Name | Title</a:t>
            </a:r>
          </a:p>
        </p:txBody>
      </p:sp>
      <p:sp>
        <p:nvSpPr>
          <p:cNvPr id="7" name="Text Placeholder 5">
            <a:extLst>
              <a:ext uri="{FF2B5EF4-FFF2-40B4-BE49-F238E27FC236}">
                <a16:creationId xmlns:a16="http://schemas.microsoft.com/office/drawing/2014/main" id="{F994FA76-661B-094B-B9BE-19074855C8E4}"/>
              </a:ext>
            </a:extLst>
          </p:cNvPr>
          <p:cNvSpPr>
            <a:spLocks noGrp="1"/>
          </p:cNvSpPr>
          <p:nvPr>
            <p:ph type="body" sz="quarter" idx="11" hasCustomPrompt="1"/>
          </p:nvPr>
        </p:nvSpPr>
        <p:spPr>
          <a:xfrm>
            <a:off x="6556715" y="4676405"/>
            <a:ext cx="5002447" cy="276999"/>
          </a:xfrm>
          <a:prstGeom prst="rect">
            <a:avLst/>
          </a:prstGeom>
        </p:spPr>
        <p:txBody>
          <a:bodyPr/>
          <a:lstStyle>
            <a:lvl1pPr>
              <a:buNone/>
              <a:defRPr sz="1800"/>
            </a:lvl1pPr>
          </a:lstStyle>
          <a:p>
            <a:pPr lvl="0"/>
            <a:r>
              <a:rPr lang="en-US" dirty="0"/>
              <a:t>(000) 000-0000</a:t>
            </a:r>
          </a:p>
        </p:txBody>
      </p:sp>
      <p:sp>
        <p:nvSpPr>
          <p:cNvPr id="8" name="Text Placeholder 5">
            <a:extLst>
              <a:ext uri="{FF2B5EF4-FFF2-40B4-BE49-F238E27FC236}">
                <a16:creationId xmlns:a16="http://schemas.microsoft.com/office/drawing/2014/main" id="{69F3D6E9-744D-FC49-B0E0-A1C7F30597EF}"/>
              </a:ext>
            </a:extLst>
          </p:cNvPr>
          <p:cNvSpPr>
            <a:spLocks noGrp="1"/>
          </p:cNvSpPr>
          <p:nvPr>
            <p:ph type="body" sz="quarter" idx="12" hasCustomPrompt="1"/>
          </p:nvPr>
        </p:nvSpPr>
        <p:spPr>
          <a:xfrm>
            <a:off x="6556714" y="5168182"/>
            <a:ext cx="5002449" cy="341632"/>
          </a:xfrm>
          <a:prstGeom prst="rect">
            <a:avLst/>
          </a:prstGeom>
        </p:spPr>
        <p:txBody>
          <a:bodyPr wrap="square">
            <a:spAutoFit/>
          </a:bodyPr>
          <a:lstStyle>
            <a:lvl1pPr>
              <a:buNone/>
              <a:defRPr sz="1800"/>
            </a:lvl1pPr>
          </a:lstStyle>
          <a:p>
            <a:pPr lvl="0"/>
            <a:r>
              <a:rPr lang="en-US" dirty="0" err="1"/>
              <a:t>Firstname.lastname@libertyhealth.com</a:t>
            </a:r>
            <a:endParaRPr lang="en-US" dirty="0"/>
          </a:p>
        </p:txBody>
      </p:sp>
      <p:sp>
        <p:nvSpPr>
          <p:cNvPr id="26" name="Text Placeholder 5">
            <a:extLst>
              <a:ext uri="{FF2B5EF4-FFF2-40B4-BE49-F238E27FC236}">
                <a16:creationId xmlns:a16="http://schemas.microsoft.com/office/drawing/2014/main" id="{A013AD8D-5ADE-7342-9DB5-1485205A0588}"/>
              </a:ext>
            </a:extLst>
          </p:cNvPr>
          <p:cNvSpPr>
            <a:spLocks noGrp="1"/>
          </p:cNvSpPr>
          <p:nvPr>
            <p:ph type="body" sz="quarter" idx="13" hasCustomPrompt="1"/>
          </p:nvPr>
        </p:nvSpPr>
        <p:spPr>
          <a:xfrm>
            <a:off x="6556714" y="5670193"/>
            <a:ext cx="5002450" cy="276999"/>
          </a:xfrm>
          <a:prstGeom prst="rect">
            <a:avLst/>
          </a:prstGeom>
        </p:spPr>
        <p:txBody>
          <a:bodyPr/>
          <a:lstStyle>
            <a:lvl1pPr>
              <a:buNone/>
              <a:defRPr sz="1800"/>
            </a:lvl1pPr>
          </a:lstStyle>
          <a:p>
            <a:pPr lvl="0"/>
            <a:r>
              <a:rPr lang="en-US" dirty="0" err="1"/>
              <a:t>Linkin.com</a:t>
            </a:r>
            <a:r>
              <a:rPr lang="en-US" dirty="0"/>
              <a:t>/in/</a:t>
            </a:r>
            <a:r>
              <a:rPr lang="en-US" dirty="0" err="1"/>
              <a:t>linkedinname</a:t>
            </a:r>
            <a:r>
              <a:rPr lang="en-US" dirty="0"/>
              <a:t>/</a:t>
            </a:r>
          </a:p>
        </p:txBody>
      </p:sp>
      <p:sp>
        <p:nvSpPr>
          <p:cNvPr id="3" name="Picture Placeholder 2">
            <a:extLst>
              <a:ext uri="{FF2B5EF4-FFF2-40B4-BE49-F238E27FC236}">
                <a16:creationId xmlns:a16="http://schemas.microsoft.com/office/drawing/2014/main" id="{1037180E-3735-F845-8629-9D14652B0303}"/>
              </a:ext>
            </a:extLst>
          </p:cNvPr>
          <p:cNvSpPr>
            <a:spLocks noGrp="1"/>
          </p:cNvSpPr>
          <p:nvPr>
            <p:ph type="pic" sz="quarter" idx="14"/>
          </p:nvPr>
        </p:nvSpPr>
        <p:spPr>
          <a:xfrm>
            <a:off x="609601" y="861616"/>
            <a:ext cx="5506720" cy="5577284"/>
          </a:xfrm>
          <a:prstGeom prst="rect">
            <a:avLst/>
          </a:prstGeom>
        </p:spPr>
        <p:txBody>
          <a:bodyPr/>
          <a:lstStyle/>
          <a:p>
            <a:r>
              <a:rPr lang="en-US"/>
              <a:t>Click icon to add picture</a:t>
            </a:r>
          </a:p>
        </p:txBody>
      </p:sp>
      <p:sp>
        <p:nvSpPr>
          <p:cNvPr id="2" name="Footer Placeholder 1">
            <a:extLst>
              <a:ext uri="{FF2B5EF4-FFF2-40B4-BE49-F238E27FC236}">
                <a16:creationId xmlns:a16="http://schemas.microsoft.com/office/drawing/2014/main" id="{22E39EA9-4741-414F-9485-5E4724E98E83}"/>
              </a:ext>
            </a:extLst>
          </p:cNvPr>
          <p:cNvSpPr>
            <a:spLocks noGrp="1"/>
          </p:cNvSpPr>
          <p:nvPr>
            <p:ph type="ftr" sz="quarter" idx="15"/>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3433800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ogo/Icons_1">
    <p:spTree>
      <p:nvGrpSpPr>
        <p:cNvPr id="1" name=""/>
        <p:cNvGrpSpPr/>
        <p:nvPr/>
      </p:nvGrpSpPr>
      <p:grpSpPr>
        <a:xfrm>
          <a:off x="0" y="0"/>
          <a:ext cx="0" cy="0"/>
          <a:chOff x="0" y="0"/>
          <a:chExt cx="0" cy="0"/>
        </a:xfrm>
      </p:grpSpPr>
      <p:sp>
        <p:nvSpPr>
          <p:cNvPr id="12" name="Straight Connector 30"/>
          <p:cNvSpPr/>
          <p:nvPr/>
        </p:nvSpPr>
        <p:spPr>
          <a:xfrm flipH="1">
            <a:off x="4141574" y="1600200"/>
            <a:ext cx="0" cy="4190999"/>
          </a:xfrm>
          <a:prstGeom prst="line">
            <a:avLst/>
          </a:prstGeom>
          <a:ln w="34925">
            <a:solidFill>
              <a:schemeClr val="accent1"/>
            </a:solidFill>
            <a:miter/>
          </a:ln>
        </p:spPr>
        <p:txBody>
          <a:bodyPr lIns="45701" tIns="45701" rIns="45701" bIns="45701"/>
          <a:lstStyle/>
          <a:p>
            <a:endParaRPr sz="1800"/>
          </a:p>
        </p:txBody>
      </p:sp>
      <p:sp>
        <p:nvSpPr>
          <p:cNvPr id="13" name="Body Level One…"/>
          <p:cNvSpPr txBox="1">
            <a:spLocks noGrp="1"/>
          </p:cNvSpPr>
          <p:nvPr>
            <p:ph type="body" sz="quarter" idx="1" hasCustomPrompt="1"/>
          </p:nvPr>
        </p:nvSpPr>
        <p:spPr>
          <a:xfrm>
            <a:off x="4336537" y="3600939"/>
            <a:ext cx="6643890" cy="615555"/>
          </a:xfrm>
          <a:prstGeom prst="rect">
            <a:avLst/>
          </a:prstGeom>
        </p:spPr>
        <p:txBody>
          <a:bodyPr lIns="0" tIns="0" rIns="0" bIns="0"/>
          <a:lstStyle>
            <a:lvl1pPr marL="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1pPr>
            <a:lvl2pPr marL="4572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2pPr>
            <a:lvl3pPr marL="914126"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3pPr>
            <a:lvl4pPr marL="1371188"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4pPr>
            <a:lvl5pPr marL="18288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5pPr>
          </a:lstStyle>
          <a:p>
            <a:r>
              <a:rPr lang="en-US" dirty="0"/>
              <a:t>Connect with us</a:t>
            </a:r>
            <a:endParaRPr dirty="0"/>
          </a:p>
          <a:p>
            <a:pPr lvl="2"/>
            <a:endParaRPr dirty="0"/>
          </a:p>
          <a:p>
            <a:pPr lvl="3"/>
            <a:endParaRPr dirty="0"/>
          </a:p>
          <a:p>
            <a:pPr lvl="4"/>
            <a:endParaRPr dirty="0"/>
          </a:p>
        </p:txBody>
      </p:sp>
      <p:sp>
        <p:nvSpPr>
          <p:cNvPr id="14" name="Text Placeholder 4"/>
          <p:cNvSpPr>
            <a:spLocks noGrp="1"/>
          </p:cNvSpPr>
          <p:nvPr>
            <p:ph type="body" sz="quarter" idx="13" hasCustomPrompt="1"/>
          </p:nvPr>
        </p:nvSpPr>
        <p:spPr>
          <a:xfrm>
            <a:off x="4338937" y="4856341"/>
            <a:ext cx="6633866" cy="277001"/>
          </a:xfrm>
          <a:prstGeom prst="rect">
            <a:avLst/>
          </a:prstGeom>
        </p:spPr>
        <p:txBody>
          <a:bodyPr lIns="0" tIns="0" rIns="0" bIns="0"/>
          <a:lstStyle>
            <a:lvl1pPr marL="0" indent="0" defTabSz="877558">
              <a:spcBef>
                <a:spcPts val="1100"/>
              </a:spcBef>
              <a:buNone/>
              <a:defRPr sz="1900">
                <a:solidFill>
                  <a:schemeClr val="accent1"/>
                </a:solidFill>
              </a:defRPr>
            </a:lvl1pPr>
          </a:lstStyle>
          <a:p>
            <a:r>
              <a:rPr lang="en-US" dirty="0"/>
              <a:t>@</a:t>
            </a:r>
            <a:r>
              <a:rPr lang="en-US" dirty="0" err="1"/>
              <a:t>LibHealthCorp</a:t>
            </a:r>
            <a:endParaRPr dirty="0"/>
          </a:p>
        </p:txBody>
      </p:sp>
      <p:sp>
        <p:nvSpPr>
          <p:cNvPr id="15" name="Text Placeholder 7"/>
          <p:cNvSpPr>
            <a:spLocks noGrp="1"/>
          </p:cNvSpPr>
          <p:nvPr>
            <p:ph type="body" sz="quarter" idx="14" hasCustomPrompt="1"/>
          </p:nvPr>
        </p:nvSpPr>
        <p:spPr>
          <a:xfrm>
            <a:off x="4313673" y="5219179"/>
            <a:ext cx="4423957" cy="277001"/>
          </a:xfrm>
          <a:prstGeom prst="rect">
            <a:avLst/>
          </a:prstGeom>
        </p:spPr>
        <p:txBody>
          <a:bodyPr>
            <a:noAutofit/>
          </a:bodyPr>
          <a:lstStyle>
            <a:lvl1pPr marL="0" indent="0" algn="l">
              <a:buNone/>
              <a:defRPr sz="1600">
                <a:solidFill>
                  <a:schemeClr val="accent1"/>
                </a:solidFill>
              </a:defRPr>
            </a:lvl1pPr>
          </a:lstStyle>
          <a:p>
            <a:r>
              <a:rPr lang="en-US" dirty="0" err="1"/>
              <a:t>www.libertyhealthcare.com</a:t>
            </a:r>
            <a:endParaRPr dirty="0"/>
          </a:p>
        </p:txBody>
      </p:sp>
      <p:pic>
        <p:nvPicPr>
          <p:cNvPr id="16" name="Graphic 9" descr="Graphic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80" y="3082131"/>
            <a:ext cx="2994477" cy="1357498"/>
          </a:xfrm>
          <a:prstGeom prst="rect">
            <a:avLst/>
          </a:prstGeom>
          <a:ln w="12700">
            <a:miter lim="400000"/>
          </a:ln>
        </p:spPr>
      </p:pic>
      <p:grpSp>
        <p:nvGrpSpPr>
          <p:cNvPr id="2" name="Group 1">
            <a:extLst>
              <a:ext uri="{FF2B5EF4-FFF2-40B4-BE49-F238E27FC236}">
                <a16:creationId xmlns:a16="http://schemas.microsoft.com/office/drawing/2014/main" id="{A9E9F71B-8E97-6A4C-849B-E2A63334428D}"/>
              </a:ext>
            </a:extLst>
          </p:cNvPr>
          <p:cNvGrpSpPr/>
          <p:nvPr/>
        </p:nvGrpSpPr>
        <p:grpSpPr>
          <a:xfrm>
            <a:off x="4367017" y="4314478"/>
            <a:ext cx="2285186" cy="456026"/>
            <a:chOff x="4367017" y="4093210"/>
            <a:chExt cx="2963838" cy="591456"/>
          </a:xfrm>
        </p:grpSpPr>
        <p:pic>
          <p:nvPicPr>
            <p:cNvPr id="7" name="Graphic 6">
              <a:extLst>
                <a:ext uri="{FF2B5EF4-FFF2-40B4-BE49-F238E27FC236}">
                  <a16:creationId xmlns:a16="http://schemas.microsoft.com/office/drawing/2014/main" id="{1D898E68-A650-5B43-A85E-9AC89C78A6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39400" y="4093210"/>
              <a:ext cx="591455" cy="591455"/>
            </a:xfrm>
            <a:prstGeom prst="rect">
              <a:avLst/>
            </a:prstGeom>
          </p:spPr>
        </p:pic>
        <p:pic>
          <p:nvPicPr>
            <p:cNvPr id="8" name="Graphic 7">
              <a:extLst>
                <a:ext uri="{FF2B5EF4-FFF2-40B4-BE49-F238E27FC236}">
                  <a16:creationId xmlns:a16="http://schemas.microsoft.com/office/drawing/2014/main" id="{8312E723-D6E9-8349-A914-A6858973B7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39853" y="4093211"/>
              <a:ext cx="591455" cy="591455"/>
            </a:xfrm>
            <a:prstGeom prst="rect">
              <a:avLst/>
            </a:prstGeom>
          </p:spPr>
        </p:pic>
        <p:pic>
          <p:nvPicPr>
            <p:cNvPr id="9" name="Graphic 8">
              <a:extLst>
                <a:ext uri="{FF2B5EF4-FFF2-40B4-BE49-F238E27FC236}">
                  <a16:creationId xmlns:a16="http://schemas.microsoft.com/office/drawing/2014/main" id="{934A91B9-37AB-9648-ADAE-3BC05146F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367017" y="4093211"/>
              <a:ext cx="591455" cy="591455"/>
            </a:xfrm>
            <a:prstGeom prst="rect">
              <a:avLst/>
            </a:prstGeom>
          </p:spPr>
        </p:pic>
        <p:pic>
          <p:nvPicPr>
            <p:cNvPr id="10" name="Graphic 9">
              <a:extLst>
                <a:ext uri="{FF2B5EF4-FFF2-40B4-BE49-F238E27FC236}">
                  <a16:creationId xmlns:a16="http://schemas.microsoft.com/office/drawing/2014/main" id="{EACBD34E-24C6-E649-8C67-FCFE8BD262E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153435" y="4093211"/>
              <a:ext cx="591455" cy="591455"/>
            </a:xfrm>
            <a:prstGeom prst="rect">
              <a:avLst/>
            </a:prstGeom>
          </p:spPr>
        </p:pic>
      </p:grpSp>
      <p:sp>
        <p:nvSpPr>
          <p:cNvPr id="11" name="Body Level One…">
            <a:extLst>
              <a:ext uri="{FF2B5EF4-FFF2-40B4-BE49-F238E27FC236}">
                <a16:creationId xmlns:a16="http://schemas.microsoft.com/office/drawing/2014/main" id="{6746AC4B-1884-1244-B268-F23EB0D41C95}"/>
              </a:ext>
            </a:extLst>
          </p:cNvPr>
          <p:cNvSpPr txBox="1">
            <a:spLocks noGrp="1"/>
          </p:cNvSpPr>
          <p:nvPr>
            <p:ph type="body" sz="quarter" idx="15" hasCustomPrompt="1"/>
          </p:nvPr>
        </p:nvSpPr>
        <p:spPr>
          <a:xfrm>
            <a:off x="4408391" y="1818089"/>
            <a:ext cx="6564411" cy="615555"/>
          </a:xfrm>
          <a:prstGeom prst="rect">
            <a:avLst/>
          </a:prstGeom>
        </p:spPr>
        <p:txBody>
          <a:bodyPr lIns="0" tIns="0" rIns="0" bIns="0"/>
          <a:lstStyle>
            <a:lvl1pPr marL="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1pPr>
            <a:lvl2pPr marL="4572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2pPr>
            <a:lvl3pPr marL="914126"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3pPr>
            <a:lvl4pPr marL="1371188"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4pPr>
            <a:lvl5pPr marL="1828800" indent="0">
              <a:buNone/>
              <a:defRPr sz="3999" b="1" i="0">
                <a:solidFill>
                  <a:schemeClr val="accent4"/>
                </a:solidFill>
                <a:latin typeface="Arial Narrow" panose="020B0604020202020204" pitchFamily="34" charset="0"/>
                <a:ea typeface="Arial Narrow" panose="020B0604020202020204" pitchFamily="34" charset="0"/>
                <a:cs typeface="Arial Narrow" panose="020B0604020202020204" pitchFamily="34" charset="0"/>
                <a:sym typeface="Arial Narrow"/>
              </a:defRPr>
            </a:lvl5pPr>
          </a:lstStyle>
          <a:p>
            <a:r>
              <a:rPr lang="en-US" dirty="0"/>
              <a:t>Questions</a:t>
            </a:r>
            <a:endParaRPr dirty="0"/>
          </a:p>
          <a:p>
            <a:pPr lvl="2"/>
            <a:endParaRPr dirty="0"/>
          </a:p>
          <a:p>
            <a:pPr lvl="3"/>
            <a:endParaRPr dirty="0"/>
          </a:p>
          <a:p>
            <a:pPr lvl="4"/>
            <a:endParaRPr dirty="0"/>
          </a:p>
        </p:txBody>
      </p:sp>
      <p:sp>
        <p:nvSpPr>
          <p:cNvPr id="4" name="Text Placeholder 3">
            <a:extLst>
              <a:ext uri="{FF2B5EF4-FFF2-40B4-BE49-F238E27FC236}">
                <a16:creationId xmlns:a16="http://schemas.microsoft.com/office/drawing/2014/main" id="{668AE787-4036-D544-B652-5F98EE62A6FB}"/>
              </a:ext>
            </a:extLst>
          </p:cNvPr>
          <p:cNvSpPr>
            <a:spLocks noGrp="1"/>
          </p:cNvSpPr>
          <p:nvPr>
            <p:ph type="body" sz="quarter" idx="16" hasCustomPrompt="1"/>
          </p:nvPr>
        </p:nvSpPr>
        <p:spPr>
          <a:xfrm>
            <a:off x="4408488" y="2454383"/>
            <a:ext cx="6572250" cy="693737"/>
          </a:xfrm>
          <a:prstGeom prst="rect">
            <a:avLst/>
          </a:prstGeom>
        </p:spPr>
        <p:txBody>
          <a:bodyPr/>
          <a:lstStyle>
            <a:lvl1pPr marL="0" indent="0">
              <a:buNone/>
              <a:defRPr/>
            </a:lvl1pPr>
            <a:lvl2pPr marL="457200" indent="0">
              <a:buNone/>
              <a:defRPr/>
            </a:lvl2pPr>
            <a:lvl3pPr marL="914400" indent="0">
              <a:buNone/>
              <a:defRPr/>
            </a:lvl3pPr>
            <a:lvl4pPr marL="1371600" indent="0" algn="l">
              <a:buFont typeface="Arial" panose="020B0604020202020204" pitchFamily="34" charset="0"/>
              <a:buNone/>
              <a:defRPr/>
            </a:lvl4pPr>
            <a:lvl5pPr marL="1828800" indent="0">
              <a:buNone/>
              <a:defRPr/>
            </a:lvl5pPr>
          </a:lstStyle>
          <a:p>
            <a:pPr lvl="0"/>
            <a:r>
              <a:rPr lang="en-US" dirty="0"/>
              <a:t>First Name Last Name  | (000) 000-0000</a:t>
            </a:r>
          </a:p>
          <a:p>
            <a:pPr lvl="0"/>
            <a:r>
              <a:rPr lang="en-US" dirty="0" err="1"/>
              <a:t>First.Last@libertyhealth.com</a:t>
            </a:r>
            <a:endParaRPr lang="en-US" dirty="0"/>
          </a:p>
        </p:txBody>
      </p:sp>
      <p:sp>
        <p:nvSpPr>
          <p:cNvPr id="5" name="Footer Placeholder 4">
            <a:extLst>
              <a:ext uri="{FF2B5EF4-FFF2-40B4-BE49-F238E27FC236}">
                <a16:creationId xmlns:a16="http://schemas.microsoft.com/office/drawing/2014/main" id="{D837A456-F4A0-7D4A-ACE5-726F3635BFF1}"/>
              </a:ext>
            </a:extLst>
          </p:cNvPr>
          <p:cNvSpPr>
            <a:spLocks noGrp="1"/>
          </p:cNvSpPr>
          <p:nvPr>
            <p:ph type="ftr" sz="quarter" idx="17"/>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1870770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White Backgroun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88E24E-55AB-E544-BC53-F04F191CBBED}"/>
              </a:ext>
            </a:extLst>
          </p:cNvPr>
          <p:cNvSpPr>
            <a:spLocks noGrp="1"/>
          </p:cNvSpPr>
          <p:nvPr>
            <p:ph type="ftr" sz="quarter" idx="10"/>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3671251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1CE5-9F9B-0244-B733-835D27730B14}"/>
              </a:ext>
            </a:extLst>
          </p:cNvPr>
          <p:cNvSpPr>
            <a:spLocks noGrp="1"/>
          </p:cNvSpPr>
          <p:nvPr>
            <p:ph type="title"/>
          </p:nvPr>
        </p:nvSpPr>
        <p:spPr>
          <a:xfrm>
            <a:off x="4941394" y="1039597"/>
            <a:ext cx="6406056" cy="1370543"/>
          </a:xfrm>
        </p:spPr>
        <p:txBody>
          <a:bodyPr anchor="b">
            <a:normAutofit/>
          </a:bodyPr>
          <a:lstStyle>
            <a:lvl1pPr>
              <a:defRPr sz="2400" b="1">
                <a:solidFill>
                  <a:schemeClr val="tx1"/>
                </a:solidFill>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113D77-B45F-6441-9BA1-A4D7009DC132}"/>
              </a:ext>
            </a:extLst>
          </p:cNvPr>
          <p:cNvSpPr>
            <a:spLocks noGrp="1"/>
          </p:cNvSpPr>
          <p:nvPr>
            <p:ph type="body" idx="1"/>
          </p:nvPr>
        </p:nvSpPr>
        <p:spPr>
          <a:xfrm>
            <a:off x="4941393" y="2537310"/>
            <a:ext cx="6406057" cy="2882200"/>
          </a:xfrm>
        </p:spPr>
        <p:txBody>
          <a:bodyPr>
            <a:normAutofit/>
          </a:bodyPr>
          <a:lstStyle>
            <a:lvl1pPr marL="0" indent="0">
              <a:buNone/>
              <a:defRPr sz="16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433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838200" y="448117"/>
            <a:ext cx="10515600" cy="458072"/>
          </a:xfrm>
        </p:spPr>
        <p:txBody>
          <a:bodyPr>
            <a:normAutofit/>
          </a:bodyPr>
          <a:lstStyle>
            <a:lvl1pPr>
              <a:defRPr sz="2800" b="1">
                <a:solidFill>
                  <a:schemeClr val="bg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838199" y="1610797"/>
            <a:ext cx="5029705" cy="4341886"/>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838200" y="923483"/>
            <a:ext cx="10515600" cy="366366"/>
          </a:xfrm>
        </p:spPr>
        <p:txBody>
          <a:bodyPr>
            <a:normAutofit/>
          </a:bodyPr>
          <a:lstStyle>
            <a:lvl1pPr marL="0" indent="0">
              <a:buNone/>
              <a:defRPr sz="1800" b="0"/>
            </a:lvl1pPr>
            <a:lvl2pPr marL="457200" indent="0">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DD0ACD09-8AFA-1443-9A3B-E4D6B9CACDD2}"/>
              </a:ext>
            </a:extLst>
          </p:cNvPr>
          <p:cNvSpPr>
            <a:spLocks noGrp="1"/>
          </p:cNvSpPr>
          <p:nvPr>
            <p:ph idx="11"/>
          </p:nvPr>
        </p:nvSpPr>
        <p:spPr>
          <a:xfrm>
            <a:off x="6324096" y="1610797"/>
            <a:ext cx="5029706" cy="4341886"/>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5279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1C5E2-ADC1-B947-AA4C-0C601C171734}"/>
              </a:ext>
            </a:extLst>
          </p:cNvPr>
          <p:cNvSpPr>
            <a:spLocks noGrp="1"/>
          </p:cNvSpPr>
          <p:nvPr>
            <p:ph type="title"/>
          </p:nvPr>
        </p:nvSpPr>
        <p:spPr>
          <a:xfrm>
            <a:off x="838200" y="448117"/>
            <a:ext cx="10515600" cy="458072"/>
          </a:xfrm>
        </p:spPr>
        <p:txBody>
          <a:bodyPr>
            <a:normAutofit/>
          </a:bodyPr>
          <a:lstStyle>
            <a:lvl1pPr>
              <a:defRPr sz="2800" b="1">
                <a:solidFill>
                  <a:schemeClr val="bg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7795ED-753B-0D4F-B45E-82B15E82CBD8}"/>
              </a:ext>
            </a:extLst>
          </p:cNvPr>
          <p:cNvSpPr>
            <a:spLocks noGrp="1"/>
          </p:cNvSpPr>
          <p:nvPr>
            <p:ph idx="1"/>
          </p:nvPr>
        </p:nvSpPr>
        <p:spPr>
          <a:xfrm>
            <a:off x="838200" y="1610797"/>
            <a:ext cx="10515600" cy="4341886"/>
          </a:xfrm>
        </p:spPr>
        <p:txBody>
          <a:bodyPr>
            <a:norm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3D13D-C4BC-2044-8D13-77DC805BC221}"/>
              </a:ext>
            </a:extLst>
          </p:cNvPr>
          <p:cNvSpPr>
            <a:spLocks noGrp="1"/>
          </p:cNvSpPr>
          <p:nvPr>
            <p:ph type="body" sz="quarter" idx="10"/>
          </p:nvPr>
        </p:nvSpPr>
        <p:spPr>
          <a:xfrm>
            <a:off x="838200" y="923483"/>
            <a:ext cx="10515600" cy="366366"/>
          </a:xfrm>
        </p:spPr>
        <p:txBody>
          <a:bodyPr>
            <a:normAutofit/>
          </a:bodyPr>
          <a:lstStyle>
            <a:lvl1pPr marL="0" indent="0">
              <a:buNone/>
              <a:defRPr sz="1800" b="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12960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1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7"/>
            <a:ext cx="10359437" cy="763763"/>
          </a:xfrm>
        </p:spPr>
        <p:txBody>
          <a:bodyPr>
            <a:normAutofit/>
          </a:bodyPr>
          <a:lstStyle>
            <a:lvl1pPr>
              <a:defRPr sz="3600">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914400" y="1600201"/>
            <a:ext cx="10359437" cy="411197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0830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571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Option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4"/>
          <p:cNvSpPr>
            <a:spLocks noGrp="1"/>
          </p:cNvSpPr>
          <p:nvPr>
            <p:ph type="body" sz="quarter" idx="13" hasCustomPrompt="1"/>
          </p:nvPr>
        </p:nvSpPr>
        <p:spPr>
          <a:xfrm>
            <a:off x="4672210" y="3543928"/>
            <a:ext cx="6910190" cy="499572"/>
          </a:xfrm>
          <a:prstGeom prst="rect">
            <a:avLst/>
          </a:prstGeom>
        </p:spPr>
        <p:txBody>
          <a:bodyPr lIns="0" tIns="0" rIns="0" bIns="0">
            <a:noAutofit/>
          </a:bodyPr>
          <a:lstStyle>
            <a:lvl1pPr marL="0" indent="0" defTabSz="877558">
              <a:spcBef>
                <a:spcPts val="1100"/>
              </a:spcBef>
              <a:buNone/>
              <a:defRPr sz="2000">
                <a:solidFill>
                  <a:schemeClr val="accent1"/>
                </a:solidFill>
              </a:defRPr>
            </a:lvl1pPr>
          </a:lstStyle>
          <a:p>
            <a:r>
              <a:rPr lang="en-US" dirty="0"/>
              <a:t>S</a:t>
            </a:r>
            <a:r>
              <a:rPr dirty="0"/>
              <a:t>ubtitle</a:t>
            </a:r>
          </a:p>
        </p:txBody>
      </p:sp>
      <p:sp>
        <p:nvSpPr>
          <p:cNvPr id="15" name="Text Placeholder 7"/>
          <p:cNvSpPr>
            <a:spLocks noGrp="1"/>
          </p:cNvSpPr>
          <p:nvPr>
            <p:ph type="body" sz="quarter" idx="14" hasCustomPrompt="1"/>
          </p:nvPr>
        </p:nvSpPr>
        <p:spPr>
          <a:xfrm>
            <a:off x="838200" y="692886"/>
            <a:ext cx="3037360" cy="347571"/>
          </a:xfrm>
          <a:prstGeom prst="rect">
            <a:avLst/>
          </a:prstGeom>
        </p:spPr>
        <p:txBody>
          <a:bodyPr/>
          <a:lstStyle>
            <a:lvl1pPr marL="0" indent="0" algn="l">
              <a:buNone/>
              <a:defRPr sz="1200">
                <a:solidFill>
                  <a:schemeClr val="bg2"/>
                </a:solidFill>
              </a:defRPr>
            </a:lvl1pPr>
          </a:lstStyle>
          <a:p>
            <a:r>
              <a:rPr dirty="0"/>
              <a:t>Month, Day, Year</a:t>
            </a:r>
          </a:p>
        </p:txBody>
      </p:sp>
      <p:sp>
        <p:nvSpPr>
          <p:cNvPr id="6" name="Text Placeholder 4">
            <a:extLst>
              <a:ext uri="{FF2B5EF4-FFF2-40B4-BE49-F238E27FC236}">
                <a16:creationId xmlns:a16="http://schemas.microsoft.com/office/drawing/2014/main" id="{DB511ABF-4A06-6443-BD23-71F2B91C6779}"/>
              </a:ext>
            </a:extLst>
          </p:cNvPr>
          <p:cNvSpPr>
            <a:spLocks noGrp="1"/>
          </p:cNvSpPr>
          <p:nvPr>
            <p:ph type="body" sz="quarter" idx="16" hasCustomPrompt="1"/>
          </p:nvPr>
        </p:nvSpPr>
        <p:spPr>
          <a:xfrm>
            <a:off x="4661568" y="4376284"/>
            <a:ext cx="6910190" cy="499572"/>
          </a:xfrm>
          <a:prstGeom prst="rect">
            <a:avLst/>
          </a:prstGeom>
        </p:spPr>
        <p:txBody>
          <a:bodyPr lIns="0" tIns="0" rIns="0" bIns="0">
            <a:noAutofit/>
          </a:bodyPr>
          <a:lstStyle>
            <a:lvl1pPr marL="0" indent="0" defTabSz="877558">
              <a:spcBef>
                <a:spcPts val="1100"/>
              </a:spcBef>
              <a:buNone/>
              <a:defRPr sz="2000">
                <a:solidFill>
                  <a:schemeClr val="accent1"/>
                </a:solidFill>
              </a:defRPr>
            </a:lvl1pPr>
          </a:lstStyle>
          <a:p>
            <a:r>
              <a:rPr lang="en-US" dirty="0"/>
              <a:t>Presented by: </a:t>
            </a:r>
            <a:endParaRPr dirty="0"/>
          </a:p>
        </p:txBody>
      </p:sp>
      <p:sp>
        <p:nvSpPr>
          <p:cNvPr id="11" name="Text Placeholder 11">
            <a:extLst>
              <a:ext uri="{FF2B5EF4-FFF2-40B4-BE49-F238E27FC236}">
                <a16:creationId xmlns:a16="http://schemas.microsoft.com/office/drawing/2014/main" id="{AEBC6C1C-9414-9F42-B268-8A32CB0FAC6A}"/>
              </a:ext>
            </a:extLst>
          </p:cNvPr>
          <p:cNvSpPr>
            <a:spLocks noGrp="1"/>
          </p:cNvSpPr>
          <p:nvPr>
            <p:ph type="body" sz="quarter" idx="18" hasCustomPrompt="1"/>
          </p:nvPr>
        </p:nvSpPr>
        <p:spPr>
          <a:xfrm>
            <a:off x="4672209" y="2647869"/>
            <a:ext cx="6910190" cy="747897"/>
          </a:xfrm>
          <a:prstGeom prst="rect">
            <a:avLst/>
          </a:prstGeom>
        </p:spPr>
        <p:txBody>
          <a:bodyPr wrap="square" lIns="0" tIns="0" rIns="0" bIns="0">
            <a:spAutoFit/>
          </a:bodyPr>
          <a:lstStyle>
            <a:lvl1pPr marL="0" indent="0">
              <a:buNone/>
              <a:defRPr sz="5400" b="1" i="0">
                <a:solidFill>
                  <a:schemeClr val="accent1"/>
                </a:solidFill>
                <a:latin typeface="Arial Narrow" panose="020B0604020202020204" pitchFamily="34" charset="0"/>
                <a:cs typeface="Arial Narrow" panose="020B0604020202020204" pitchFamily="34" charset="0"/>
              </a:defRPr>
            </a:lvl1pPr>
          </a:lstStyle>
          <a:p>
            <a:pPr lvl="0"/>
            <a:r>
              <a:rPr lang="en-US" dirty="0"/>
              <a:t>Title</a:t>
            </a:r>
          </a:p>
        </p:txBody>
      </p:sp>
      <p:sp>
        <p:nvSpPr>
          <p:cNvPr id="3" name="Footer Placeholder 2">
            <a:extLst>
              <a:ext uri="{FF2B5EF4-FFF2-40B4-BE49-F238E27FC236}">
                <a16:creationId xmlns:a16="http://schemas.microsoft.com/office/drawing/2014/main" id="{0ADA4FEF-204F-E140-9AA0-CF688FDA4261}"/>
              </a:ext>
            </a:extLst>
          </p:cNvPr>
          <p:cNvSpPr>
            <a:spLocks noGrp="1"/>
          </p:cNvSpPr>
          <p:nvPr>
            <p:ph type="ftr" sz="quarter" idx="19"/>
          </p:nvPr>
        </p:nvSpPr>
        <p:spPr/>
        <p:txBody>
          <a:bodyPr/>
          <a:lstStyle/>
          <a:p>
            <a:r>
              <a:rPr lang="en-US"/>
              <a:t>© 2021 Liberty Healthcare Corporation and All Liberty Affiliated Companies. All Rights Reserved. Proprietary and Confidential.    Do Not Reproduce Without Permission.</a:t>
            </a:r>
            <a:endParaRPr lang="en-US" dirty="0"/>
          </a:p>
        </p:txBody>
      </p:sp>
      <p:sp>
        <p:nvSpPr>
          <p:cNvPr id="4" name="Slide Number Placeholder 3">
            <a:extLst>
              <a:ext uri="{FF2B5EF4-FFF2-40B4-BE49-F238E27FC236}">
                <a16:creationId xmlns:a16="http://schemas.microsoft.com/office/drawing/2014/main" id="{F21595EB-2181-2640-9DFC-7FB597E796DD}"/>
              </a:ext>
            </a:extLst>
          </p:cNvPr>
          <p:cNvSpPr>
            <a:spLocks noGrp="1"/>
          </p:cNvSpPr>
          <p:nvPr>
            <p:ph type="sldNum" sz="quarter" idx="20"/>
          </p:nvPr>
        </p:nvSpPr>
        <p:spPr/>
        <p:txBody>
          <a:bodyPr/>
          <a:lstStyle/>
          <a:p>
            <a:fld id="{786EED95-F4AC-45F3-BB16-0497B5C6F92E}" type="slidenum">
              <a:rPr lang="en-US" smtClean="0"/>
              <a:t>‹#›</a:t>
            </a:fld>
            <a:endParaRPr lang="en-US"/>
          </a:p>
        </p:txBody>
      </p:sp>
    </p:spTree>
    <p:extLst>
      <p:ext uri="{BB962C8B-B14F-4D97-AF65-F5344CB8AC3E}">
        <p14:creationId xmlns:p14="http://schemas.microsoft.com/office/powerpoint/2010/main" val="4292753819"/>
      </p:ext>
    </p:extLst>
  </p:cSld>
  <p:clrMapOvr>
    <a:masterClrMapping/>
  </p:clrMapOvr>
  <p:extLst>
    <p:ext uri="{DCECCB84-F9BA-43D5-87BE-67443E8EF086}">
      <p15:sldGuideLst xmlns:p15="http://schemas.microsoft.com/office/powerpoint/2012/main">
        <p15:guide id="1" orient="horz"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_1">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A7F793-196F-FD4D-A35E-42B03916D8B6}"/>
              </a:ext>
            </a:extLst>
          </p:cNvPr>
          <p:cNvSpPr/>
          <p:nvPr/>
        </p:nvSpPr>
        <p:spPr>
          <a:xfrm>
            <a:off x="609600" y="0"/>
            <a:ext cx="2743200" cy="7331242"/>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3" name="Oval 12">
            <a:extLst>
              <a:ext uri="{FF2B5EF4-FFF2-40B4-BE49-F238E27FC236}">
                <a16:creationId xmlns:a16="http://schemas.microsoft.com/office/drawing/2014/main" id="{7852E708-D28E-A442-B1BE-126FD17A74C0}"/>
              </a:ext>
            </a:extLst>
          </p:cNvPr>
          <p:cNvSpPr/>
          <p:nvPr/>
        </p:nvSpPr>
        <p:spPr>
          <a:xfrm>
            <a:off x="1173845" y="2493686"/>
            <a:ext cx="1650190" cy="1650190"/>
          </a:xfrm>
          <a:prstGeom prst="ellipse">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12" name="Freeform 11">
            <a:extLst>
              <a:ext uri="{FF2B5EF4-FFF2-40B4-BE49-F238E27FC236}">
                <a16:creationId xmlns:a16="http://schemas.microsoft.com/office/drawing/2014/main" id="{DE55E6EB-B87B-E947-B62B-5F33CC477E77}"/>
              </a:ext>
            </a:extLst>
          </p:cNvPr>
          <p:cNvSpPr/>
          <p:nvPr/>
        </p:nvSpPr>
        <p:spPr>
          <a:xfrm>
            <a:off x="1543918" y="2795486"/>
            <a:ext cx="910043" cy="1080455"/>
          </a:xfrm>
          <a:custGeom>
            <a:avLst/>
            <a:gdLst>
              <a:gd name="connsiteX0" fmla="*/ 294033 w 310972"/>
              <a:gd name="connsiteY0" fmla="*/ 300234 h 369204"/>
              <a:gd name="connsiteX1" fmla="*/ 275277 w 310972"/>
              <a:gd name="connsiteY1" fmla="*/ 292671 h 369204"/>
              <a:gd name="connsiteX2" fmla="*/ 265446 w 310972"/>
              <a:gd name="connsiteY2" fmla="*/ 288285 h 369204"/>
              <a:gd name="connsiteX3" fmla="*/ 265446 w 310972"/>
              <a:gd name="connsiteY3" fmla="*/ 288285 h 369204"/>
              <a:gd name="connsiteX4" fmla="*/ 257127 w 310972"/>
              <a:gd name="connsiteY4" fmla="*/ 280420 h 369204"/>
              <a:gd name="connsiteX5" fmla="*/ 256371 w 310972"/>
              <a:gd name="connsiteY5" fmla="*/ 277697 h 369204"/>
              <a:gd name="connsiteX6" fmla="*/ 256371 w 310972"/>
              <a:gd name="connsiteY6" fmla="*/ 277697 h 369204"/>
              <a:gd name="connsiteX7" fmla="*/ 221281 w 310972"/>
              <a:gd name="connsiteY7" fmla="*/ 96196 h 369204"/>
              <a:gd name="connsiteX8" fmla="*/ 174090 w 310972"/>
              <a:gd name="connsiteY8" fmla="*/ 75323 h 369204"/>
              <a:gd name="connsiteX9" fmla="*/ 174090 w 310972"/>
              <a:gd name="connsiteY9" fmla="*/ 34183 h 369204"/>
              <a:gd name="connsiteX10" fmla="*/ 173183 w 310972"/>
              <a:gd name="connsiteY10" fmla="*/ 32368 h 369204"/>
              <a:gd name="connsiteX11" fmla="*/ 213567 w 310972"/>
              <a:gd name="connsiteY11" fmla="*/ 42804 h 369204"/>
              <a:gd name="connsiteX12" fmla="*/ 229902 w 310972"/>
              <a:gd name="connsiteY12" fmla="*/ 76684 h 369204"/>
              <a:gd name="connsiteX13" fmla="*/ 287378 w 310972"/>
              <a:gd name="connsiteY13" fmla="*/ 75626 h 369204"/>
              <a:gd name="connsiteX14" fmla="*/ 287378 w 310972"/>
              <a:gd name="connsiteY14" fmla="*/ 0 h 369204"/>
              <a:gd name="connsiteX15" fmla="*/ 17091 w 310972"/>
              <a:gd name="connsiteY15" fmla="*/ 0 h 369204"/>
              <a:gd name="connsiteX16" fmla="*/ 17091 w 310972"/>
              <a:gd name="connsiteY16" fmla="*/ 75626 h 369204"/>
              <a:gd name="connsiteX17" fmla="*/ 75626 w 310972"/>
              <a:gd name="connsiteY17" fmla="*/ 76987 h 369204"/>
              <a:gd name="connsiteX18" fmla="*/ 91961 w 310972"/>
              <a:gd name="connsiteY18" fmla="*/ 43107 h 369204"/>
              <a:gd name="connsiteX19" fmla="*/ 130681 w 310972"/>
              <a:gd name="connsiteY19" fmla="*/ 32519 h 369204"/>
              <a:gd name="connsiteX20" fmla="*/ 121001 w 310972"/>
              <a:gd name="connsiteY20" fmla="*/ 55055 h 369204"/>
              <a:gd name="connsiteX21" fmla="*/ 131740 w 310972"/>
              <a:gd name="connsiteY21" fmla="*/ 78348 h 369204"/>
              <a:gd name="connsiteX22" fmla="*/ 89238 w 310972"/>
              <a:gd name="connsiteY22" fmla="*/ 92717 h 369204"/>
              <a:gd name="connsiteX23" fmla="*/ 45375 w 310972"/>
              <a:gd name="connsiteY23" fmla="*/ 289797 h 369204"/>
              <a:gd name="connsiteX24" fmla="*/ 15125 w 310972"/>
              <a:gd name="connsiteY24" fmla="*/ 300234 h 369204"/>
              <a:gd name="connsiteX25" fmla="*/ 0 w 310972"/>
              <a:gd name="connsiteY25" fmla="*/ 327459 h 369204"/>
              <a:gd name="connsiteX26" fmla="*/ 113892 w 310972"/>
              <a:gd name="connsiteY26" fmla="*/ 327459 h 369204"/>
              <a:gd name="connsiteX27" fmla="*/ 127354 w 310972"/>
              <a:gd name="connsiteY27" fmla="*/ 353020 h 369204"/>
              <a:gd name="connsiteX28" fmla="*/ 151251 w 310972"/>
              <a:gd name="connsiteY28" fmla="*/ 369204 h 369204"/>
              <a:gd name="connsiteX29" fmla="*/ 151251 w 310972"/>
              <a:gd name="connsiteY29" fmla="*/ 327459 h 369204"/>
              <a:gd name="connsiteX30" fmla="*/ 182863 w 310972"/>
              <a:gd name="connsiteY30" fmla="*/ 327459 h 369204"/>
              <a:gd name="connsiteX31" fmla="*/ 182863 w 310972"/>
              <a:gd name="connsiteY31" fmla="*/ 323829 h 369204"/>
              <a:gd name="connsiteX32" fmla="*/ 175300 w 310972"/>
              <a:gd name="connsiteY32" fmla="*/ 290402 h 369204"/>
              <a:gd name="connsiteX33" fmla="*/ 151251 w 310972"/>
              <a:gd name="connsiteY33" fmla="*/ 277546 h 369204"/>
              <a:gd name="connsiteX34" fmla="*/ 109355 w 310972"/>
              <a:gd name="connsiteY34" fmla="*/ 277546 h 369204"/>
              <a:gd name="connsiteX35" fmla="*/ 114346 w 310972"/>
              <a:gd name="connsiteY35" fmla="*/ 214626 h 369204"/>
              <a:gd name="connsiteX36" fmla="*/ 126446 w 310972"/>
              <a:gd name="connsiteY36" fmla="*/ 215533 h 369204"/>
              <a:gd name="connsiteX37" fmla="*/ 126446 w 310972"/>
              <a:gd name="connsiteY37" fmla="*/ 265295 h 369204"/>
              <a:gd name="connsiteX38" fmla="*/ 151251 w 310972"/>
              <a:gd name="connsiteY38" fmla="*/ 265295 h 369204"/>
              <a:gd name="connsiteX39" fmla="*/ 185434 w 310972"/>
              <a:gd name="connsiteY39" fmla="*/ 282991 h 369204"/>
              <a:gd name="connsiteX40" fmla="*/ 195417 w 310972"/>
              <a:gd name="connsiteY40" fmla="*/ 321258 h 369204"/>
              <a:gd name="connsiteX41" fmla="*/ 195417 w 310972"/>
              <a:gd name="connsiteY41" fmla="*/ 327156 h 369204"/>
              <a:gd name="connsiteX42" fmla="*/ 310973 w 310972"/>
              <a:gd name="connsiteY42" fmla="*/ 327156 h 369204"/>
              <a:gd name="connsiteX43" fmla="*/ 294033 w 310972"/>
              <a:gd name="connsiteY43" fmla="*/ 300234 h 3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972" h="369204">
                <a:moveTo>
                  <a:pt x="294033" y="300234"/>
                </a:moveTo>
                <a:cubicBezTo>
                  <a:pt x="288037" y="297120"/>
                  <a:pt x="281756" y="294588"/>
                  <a:pt x="275277" y="292671"/>
                </a:cubicBezTo>
                <a:lnTo>
                  <a:pt x="265446" y="288285"/>
                </a:lnTo>
                <a:lnTo>
                  <a:pt x="265446" y="288285"/>
                </a:lnTo>
                <a:cubicBezTo>
                  <a:pt x="261933" y="286578"/>
                  <a:pt x="259029" y="283832"/>
                  <a:pt x="257127" y="280420"/>
                </a:cubicBezTo>
                <a:cubicBezTo>
                  <a:pt x="256755" y="279550"/>
                  <a:pt x="256500" y="278635"/>
                  <a:pt x="256371" y="277697"/>
                </a:cubicBezTo>
                <a:lnTo>
                  <a:pt x="256371" y="277697"/>
                </a:lnTo>
                <a:cubicBezTo>
                  <a:pt x="256371" y="270740"/>
                  <a:pt x="221281" y="96196"/>
                  <a:pt x="221281" y="96196"/>
                </a:cubicBezTo>
                <a:lnTo>
                  <a:pt x="174090" y="75323"/>
                </a:lnTo>
                <a:cubicBezTo>
                  <a:pt x="184851" y="63721"/>
                  <a:pt x="184851" y="45785"/>
                  <a:pt x="174090" y="34183"/>
                </a:cubicBezTo>
                <a:lnTo>
                  <a:pt x="173183" y="32368"/>
                </a:lnTo>
                <a:cubicBezTo>
                  <a:pt x="187505" y="30173"/>
                  <a:pt x="202101" y="33945"/>
                  <a:pt x="213567" y="42804"/>
                </a:cubicBezTo>
                <a:cubicBezTo>
                  <a:pt x="222331" y="52173"/>
                  <a:pt x="228029" y="63992"/>
                  <a:pt x="229902" y="76684"/>
                </a:cubicBezTo>
                <a:lnTo>
                  <a:pt x="287378" y="75626"/>
                </a:lnTo>
                <a:lnTo>
                  <a:pt x="287378" y="0"/>
                </a:lnTo>
                <a:lnTo>
                  <a:pt x="17091" y="0"/>
                </a:lnTo>
                <a:lnTo>
                  <a:pt x="17091" y="75626"/>
                </a:lnTo>
                <a:lnTo>
                  <a:pt x="75626" y="76987"/>
                </a:lnTo>
                <a:cubicBezTo>
                  <a:pt x="77498" y="64295"/>
                  <a:pt x="83197" y="52476"/>
                  <a:pt x="91961" y="43107"/>
                </a:cubicBezTo>
                <a:cubicBezTo>
                  <a:pt x="102908" y="34494"/>
                  <a:pt x="116874" y="30675"/>
                  <a:pt x="130681" y="32519"/>
                </a:cubicBezTo>
                <a:cubicBezTo>
                  <a:pt x="124417" y="38327"/>
                  <a:pt x="120901" y="46513"/>
                  <a:pt x="121001" y="55055"/>
                </a:cubicBezTo>
                <a:cubicBezTo>
                  <a:pt x="120949" y="64028"/>
                  <a:pt x="124883" y="72561"/>
                  <a:pt x="131740" y="78348"/>
                </a:cubicBezTo>
                <a:cubicBezTo>
                  <a:pt x="122514" y="81676"/>
                  <a:pt x="89238" y="92717"/>
                  <a:pt x="89238" y="92717"/>
                </a:cubicBezTo>
                <a:lnTo>
                  <a:pt x="45375" y="289797"/>
                </a:lnTo>
                <a:cubicBezTo>
                  <a:pt x="34879" y="291937"/>
                  <a:pt x="24708" y="295446"/>
                  <a:pt x="15125" y="300234"/>
                </a:cubicBezTo>
                <a:cubicBezTo>
                  <a:pt x="7029" y="307240"/>
                  <a:pt x="1672" y="316884"/>
                  <a:pt x="0" y="327459"/>
                </a:cubicBezTo>
                <a:lnTo>
                  <a:pt x="113892" y="327459"/>
                </a:lnTo>
                <a:cubicBezTo>
                  <a:pt x="116941" y="336663"/>
                  <a:pt x="121489" y="345299"/>
                  <a:pt x="127354" y="353020"/>
                </a:cubicBezTo>
                <a:cubicBezTo>
                  <a:pt x="134156" y="359960"/>
                  <a:pt x="142283" y="365463"/>
                  <a:pt x="151251" y="369204"/>
                </a:cubicBezTo>
                <a:lnTo>
                  <a:pt x="151251" y="327459"/>
                </a:lnTo>
                <a:lnTo>
                  <a:pt x="182863" y="327459"/>
                </a:lnTo>
                <a:cubicBezTo>
                  <a:pt x="182863" y="325341"/>
                  <a:pt x="182863" y="323829"/>
                  <a:pt x="182863" y="323829"/>
                </a:cubicBezTo>
                <a:cubicBezTo>
                  <a:pt x="184575" y="312134"/>
                  <a:pt x="181880" y="300221"/>
                  <a:pt x="175300" y="290402"/>
                </a:cubicBezTo>
                <a:cubicBezTo>
                  <a:pt x="169883" y="282426"/>
                  <a:pt x="160893" y="277620"/>
                  <a:pt x="151251" y="277546"/>
                </a:cubicBezTo>
                <a:lnTo>
                  <a:pt x="109355" y="277546"/>
                </a:lnTo>
                <a:cubicBezTo>
                  <a:pt x="109355" y="277546"/>
                  <a:pt x="114346" y="222944"/>
                  <a:pt x="114346" y="214626"/>
                </a:cubicBezTo>
                <a:cubicBezTo>
                  <a:pt x="114346" y="206307"/>
                  <a:pt x="126446" y="215533"/>
                  <a:pt x="126446" y="215533"/>
                </a:cubicBezTo>
                <a:lnTo>
                  <a:pt x="126446" y="265295"/>
                </a:lnTo>
                <a:lnTo>
                  <a:pt x="151251" y="265295"/>
                </a:lnTo>
                <a:cubicBezTo>
                  <a:pt x="164958" y="264803"/>
                  <a:pt x="177923" y="271515"/>
                  <a:pt x="185434" y="282991"/>
                </a:cubicBezTo>
                <a:cubicBezTo>
                  <a:pt x="192954" y="294268"/>
                  <a:pt x="196470" y="307744"/>
                  <a:pt x="195417" y="321258"/>
                </a:cubicBezTo>
                <a:lnTo>
                  <a:pt x="195417" y="327156"/>
                </a:lnTo>
                <a:lnTo>
                  <a:pt x="310973" y="327156"/>
                </a:lnTo>
                <a:cubicBezTo>
                  <a:pt x="308760" y="316432"/>
                  <a:pt x="302743" y="306870"/>
                  <a:pt x="294033" y="300234"/>
                </a:cubicBezTo>
                <a:close/>
              </a:path>
            </a:pathLst>
          </a:custGeom>
          <a:solidFill>
            <a:schemeClr val="accent1"/>
          </a:solidFill>
          <a:ln w="15020" cap="flat">
            <a:noFill/>
            <a:prstDash val="solid"/>
            <a:miter/>
          </a:ln>
        </p:spPr>
        <p:txBody>
          <a:bodyPr rtlCol="0" anchor="ctr"/>
          <a:lstStyle/>
          <a:p>
            <a:endParaRPr lang="en-US"/>
          </a:p>
        </p:txBody>
      </p:sp>
      <p:sp>
        <p:nvSpPr>
          <p:cNvPr id="46" name="Body Level One…"/>
          <p:cNvSpPr txBox="1">
            <a:spLocks noGrp="1"/>
          </p:cNvSpPr>
          <p:nvPr>
            <p:ph type="body" sz="quarter" idx="1" hasCustomPrompt="1"/>
          </p:nvPr>
        </p:nvSpPr>
        <p:spPr>
          <a:xfrm>
            <a:off x="3640667" y="3531850"/>
            <a:ext cx="7941733" cy="309564"/>
          </a:xfrm>
          <a:prstGeom prst="rect">
            <a:avLst/>
          </a:prstGeom>
        </p:spPr>
        <p:txBody>
          <a:bodyPr>
            <a:noAutofit/>
          </a:bodyPr>
          <a:lstStyle>
            <a:lvl1pPr marL="0" indent="0">
              <a:buNone/>
              <a:defRPr i="1">
                <a:solidFill>
                  <a:srgbClr val="333333"/>
                </a:solidFill>
              </a:defRPr>
            </a:lvl1pPr>
            <a:lvl2pPr marL="0" indent="0">
              <a:buNone/>
              <a:defRPr i="1">
                <a:solidFill>
                  <a:srgbClr val="333333"/>
                </a:solidFill>
              </a:defRPr>
            </a:lvl2pPr>
            <a:lvl3pPr marL="914126" indent="0">
              <a:buNone/>
              <a:defRPr i="1">
                <a:solidFill>
                  <a:srgbClr val="333333"/>
                </a:solidFill>
              </a:defRPr>
            </a:lvl3pPr>
            <a:lvl4pPr marL="1371188" indent="0">
              <a:buNone/>
              <a:defRPr i="1">
                <a:solidFill>
                  <a:srgbClr val="333333"/>
                </a:solidFill>
              </a:defRPr>
            </a:lvl4pPr>
            <a:lvl5pPr marL="0" indent="0">
              <a:buNone/>
              <a:defRPr i="1">
                <a:solidFill>
                  <a:srgbClr val="333333"/>
                </a:solidFill>
              </a:defRPr>
            </a:lvl5pPr>
          </a:lstStyle>
          <a:p>
            <a:r>
              <a:rPr lang="en-US" dirty="0"/>
              <a:t>Subtitle</a:t>
            </a:r>
            <a:r>
              <a:rPr dirty="0"/>
              <a:t> if any</a:t>
            </a:r>
          </a:p>
        </p:txBody>
      </p:sp>
      <p:sp>
        <p:nvSpPr>
          <p:cNvPr id="45" name="Section title"/>
          <p:cNvSpPr txBox="1">
            <a:spLocks noGrp="1"/>
          </p:cNvSpPr>
          <p:nvPr>
            <p:ph type="title" hasCustomPrompt="1"/>
          </p:nvPr>
        </p:nvSpPr>
        <p:spPr>
          <a:xfrm>
            <a:off x="3640668" y="2940917"/>
            <a:ext cx="7941732" cy="590933"/>
          </a:xfrm>
          <a:prstGeom prst="rect">
            <a:avLst/>
          </a:prstGeom>
        </p:spPr>
        <p:txBody>
          <a:bodyPr/>
          <a:lstStyle>
            <a:lvl1pPr>
              <a:defRPr sz="4399" b="1" i="0">
                <a:latin typeface="Arial Narrow" panose="020B0604020202020204" pitchFamily="34" charset="0"/>
                <a:cs typeface="Arial Narrow" panose="020B0604020202020204" pitchFamily="34" charset="0"/>
              </a:defRPr>
            </a:lvl1pPr>
          </a:lstStyle>
          <a:p>
            <a:r>
              <a:rPr dirty="0"/>
              <a:t>Section title</a:t>
            </a:r>
          </a:p>
        </p:txBody>
      </p:sp>
      <p:sp>
        <p:nvSpPr>
          <p:cNvPr id="10" name="Oval 9">
            <a:extLst>
              <a:ext uri="{FF2B5EF4-FFF2-40B4-BE49-F238E27FC236}">
                <a16:creationId xmlns:a16="http://schemas.microsoft.com/office/drawing/2014/main" id="{8172DB4E-63B2-3742-9F58-D544A4237B7B}"/>
              </a:ext>
            </a:extLst>
          </p:cNvPr>
          <p:cNvSpPr/>
          <p:nvPr/>
        </p:nvSpPr>
        <p:spPr>
          <a:xfrm>
            <a:off x="1173845" y="2493686"/>
            <a:ext cx="1650190" cy="1650190"/>
          </a:xfrm>
          <a:prstGeom prst="ellipse">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11" name="Freeform 10">
            <a:extLst>
              <a:ext uri="{FF2B5EF4-FFF2-40B4-BE49-F238E27FC236}">
                <a16:creationId xmlns:a16="http://schemas.microsoft.com/office/drawing/2014/main" id="{69036114-C3DB-894B-BE4B-224D751BE88B}"/>
              </a:ext>
            </a:extLst>
          </p:cNvPr>
          <p:cNvSpPr/>
          <p:nvPr/>
        </p:nvSpPr>
        <p:spPr>
          <a:xfrm>
            <a:off x="1543918" y="2795486"/>
            <a:ext cx="910043" cy="1080455"/>
          </a:xfrm>
          <a:custGeom>
            <a:avLst/>
            <a:gdLst>
              <a:gd name="connsiteX0" fmla="*/ 294033 w 310972"/>
              <a:gd name="connsiteY0" fmla="*/ 300234 h 369204"/>
              <a:gd name="connsiteX1" fmla="*/ 275277 w 310972"/>
              <a:gd name="connsiteY1" fmla="*/ 292671 h 369204"/>
              <a:gd name="connsiteX2" fmla="*/ 265446 w 310972"/>
              <a:gd name="connsiteY2" fmla="*/ 288285 h 369204"/>
              <a:gd name="connsiteX3" fmla="*/ 265446 w 310972"/>
              <a:gd name="connsiteY3" fmla="*/ 288285 h 369204"/>
              <a:gd name="connsiteX4" fmla="*/ 257127 w 310972"/>
              <a:gd name="connsiteY4" fmla="*/ 280420 h 369204"/>
              <a:gd name="connsiteX5" fmla="*/ 256371 w 310972"/>
              <a:gd name="connsiteY5" fmla="*/ 277697 h 369204"/>
              <a:gd name="connsiteX6" fmla="*/ 256371 w 310972"/>
              <a:gd name="connsiteY6" fmla="*/ 277697 h 369204"/>
              <a:gd name="connsiteX7" fmla="*/ 221281 w 310972"/>
              <a:gd name="connsiteY7" fmla="*/ 96196 h 369204"/>
              <a:gd name="connsiteX8" fmla="*/ 174090 w 310972"/>
              <a:gd name="connsiteY8" fmla="*/ 75323 h 369204"/>
              <a:gd name="connsiteX9" fmla="*/ 174090 w 310972"/>
              <a:gd name="connsiteY9" fmla="*/ 34183 h 369204"/>
              <a:gd name="connsiteX10" fmla="*/ 173183 w 310972"/>
              <a:gd name="connsiteY10" fmla="*/ 32368 h 369204"/>
              <a:gd name="connsiteX11" fmla="*/ 213567 w 310972"/>
              <a:gd name="connsiteY11" fmla="*/ 42804 h 369204"/>
              <a:gd name="connsiteX12" fmla="*/ 229902 w 310972"/>
              <a:gd name="connsiteY12" fmla="*/ 76684 h 369204"/>
              <a:gd name="connsiteX13" fmla="*/ 287378 w 310972"/>
              <a:gd name="connsiteY13" fmla="*/ 75626 h 369204"/>
              <a:gd name="connsiteX14" fmla="*/ 287378 w 310972"/>
              <a:gd name="connsiteY14" fmla="*/ 0 h 369204"/>
              <a:gd name="connsiteX15" fmla="*/ 17091 w 310972"/>
              <a:gd name="connsiteY15" fmla="*/ 0 h 369204"/>
              <a:gd name="connsiteX16" fmla="*/ 17091 w 310972"/>
              <a:gd name="connsiteY16" fmla="*/ 75626 h 369204"/>
              <a:gd name="connsiteX17" fmla="*/ 75626 w 310972"/>
              <a:gd name="connsiteY17" fmla="*/ 76987 h 369204"/>
              <a:gd name="connsiteX18" fmla="*/ 91961 w 310972"/>
              <a:gd name="connsiteY18" fmla="*/ 43107 h 369204"/>
              <a:gd name="connsiteX19" fmla="*/ 130681 w 310972"/>
              <a:gd name="connsiteY19" fmla="*/ 32519 h 369204"/>
              <a:gd name="connsiteX20" fmla="*/ 121001 w 310972"/>
              <a:gd name="connsiteY20" fmla="*/ 55055 h 369204"/>
              <a:gd name="connsiteX21" fmla="*/ 131740 w 310972"/>
              <a:gd name="connsiteY21" fmla="*/ 78348 h 369204"/>
              <a:gd name="connsiteX22" fmla="*/ 89238 w 310972"/>
              <a:gd name="connsiteY22" fmla="*/ 92717 h 369204"/>
              <a:gd name="connsiteX23" fmla="*/ 45375 w 310972"/>
              <a:gd name="connsiteY23" fmla="*/ 289797 h 369204"/>
              <a:gd name="connsiteX24" fmla="*/ 15125 w 310972"/>
              <a:gd name="connsiteY24" fmla="*/ 300234 h 369204"/>
              <a:gd name="connsiteX25" fmla="*/ 0 w 310972"/>
              <a:gd name="connsiteY25" fmla="*/ 327459 h 369204"/>
              <a:gd name="connsiteX26" fmla="*/ 113892 w 310972"/>
              <a:gd name="connsiteY26" fmla="*/ 327459 h 369204"/>
              <a:gd name="connsiteX27" fmla="*/ 127354 w 310972"/>
              <a:gd name="connsiteY27" fmla="*/ 353020 h 369204"/>
              <a:gd name="connsiteX28" fmla="*/ 151251 w 310972"/>
              <a:gd name="connsiteY28" fmla="*/ 369204 h 369204"/>
              <a:gd name="connsiteX29" fmla="*/ 151251 w 310972"/>
              <a:gd name="connsiteY29" fmla="*/ 327459 h 369204"/>
              <a:gd name="connsiteX30" fmla="*/ 182863 w 310972"/>
              <a:gd name="connsiteY30" fmla="*/ 327459 h 369204"/>
              <a:gd name="connsiteX31" fmla="*/ 182863 w 310972"/>
              <a:gd name="connsiteY31" fmla="*/ 323829 h 369204"/>
              <a:gd name="connsiteX32" fmla="*/ 175300 w 310972"/>
              <a:gd name="connsiteY32" fmla="*/ 290402 h 369204"/>
              <a:gd name="connsiteX33" fmla="*/ 151251 w 310972"/>
              <a:gd name="connsiteY33" fmla="*/ 277546 h 369204"/>
              <a:gd name="connsiteX34" fmla="*/ 109355 w 310972"/>
              <a:gd name="connsiteY34" fmla="*/ 277546 h 369204"/>
              <a:gd name="connsiteX35" fmla="*/ 114346 w 310972"/>
              <a:gd name="connsiteY35" fmla="*/ 214626 h 369204"/>
              <a:gd name="connsiteX36" fmla="*/ 126446 w 310972"/>
              <a:gd name="connsiteY36" fmla="*/ 215533 h 369204"/>
              <a:gd name="connsiteX37" fmla="*/ 126446 w 310972"/>
              <a:gd name="connsiteY37" fmla="*/ 265295 h 369204"/>
              <a:gd name="connsiteX38" fmla="*/ 151251 w 310972"/>
              <a:gd name="connsiteY38" fmla="*/ 265295 h 369204"/>
              <a:gd name="connsiteX39" fmla="*/ 185434 w 310972"/>
              <a:gd name="connsiteY39" fmla="*/ 282991 h 369204"/>
              <a:gd name="connsiteX40" fmla="*/ 195417 w 310972"/>
              <a:gd name="connsiteY40" fmla="*/ 321258 h 369204"/>
              <a:gd name="connsiteX41" fmla="*/ 195417 w 310972"/>
              <a:gd name="connsiteY41" fmla="*/ 327156 h 369204"/>
              <a:gd name="connsiteX42" fmla="*/ 310973 w 310972"/>
              <a:gd name="connsiteY42" fmla="*/ 327156 h 369204"/>
              <a:gd name="connsiteX43" fmla="*/ 294033 w 310972"/>
              <a:gd name="connsiteY43" fmla="*/ 300234 h 3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972" h="369204">
                <a:moveTo>
                  <a:pt x="294033" y="300234"/>
                </a:moveTo>
                <a:cubicBezTo>
                  <a:pt x="288037" y="297120"/>
                  <a:pt x="281756" y="294588"/>
                  <a:pt x="275277" y="292671"/>
                </a:cubicBezTo>
                <a:lnTo>
                  <a:pt x="265446" y="288285"/>
                </a:lnTo>
                <a:lnTo>
                  <a:pt x="265446" y="288285"/>
                </a:lnTo>
                <a:cubicBezTo>
                  <a:pt x="261933" y="286578"/>
                  <a:pt x="259029" y="283832"/>
                  <a:pt x="257127" y="280420"/>
                </a:cubicBezTo>
                <a:cubicBezTo>
                  <a:pt x="256755" y="279550"/>
                  <a:pt x="256500" y="278635"/>
                  <a:pt x="256371" y="277697"/>
                </a:cubicBezTo>
                <a:lnTo>
                  <a:pt x="256371" y="277697"/>
                </a:lnTo>
                <a:cubicBezTo>
                  <a:pt x="256371" y="270740"/>
                  <a:pt x="221281" y="96196"/>
                  <a:pt x="221281" y="96196"/>
                </a:cubicBezTo>
                <a:lnTo>
                  <a:pt x="174090" y="75323"/>
                </a:lnTo>
                <a:cubicBezTo>
                  <a:pt x="184851" y="63721"/>
                  <a:pt x="184851" y="45785"/>
                  <a:pt x="174090" y="34183"/>
                </a:cubicBezTo>
                <a:lnTo>
                  <a:pt x="173183" y="32368"/>
                </a:lnTo>
                <a:cubicBezTo>
                  <a:pt x="187505" y="30173"/>
                  <a:pt x="202101" y="33945"/>
                  <a:pt x="213567" y="42804"/>
                </a:cubicBezTo>
                <a:cubicBezTo>
                  <a:pt x="222331" y="52173"/>
                  <a:pt x="228029" y="63992"/>
                  <a:pt x="229902" y="76684"/>
                </a:cubicBezTo>
                <a:lnTo>
                  <a:pt x="287378" y="75626"/>
                </a:lnTo>
                <a:lnTo>
                  <a:pt x="287378" y="0"/>
                </a:lnTo>
                <a:lnTo>
                  <a:pt x="17091" y="0"/>
                </a:lnTo>
                <a:lnTo>
                  <a:pt x="17091" y="75626"/>
                </a:lnTo>
                <a:lnTo>
                  <a:pt x="75626" y="76987"/>
                </a:lnTo>
                <a:cubicBezTo>
                  <a:pt x="77498" y="64295"/>
                  <a:pt x="83197" y="52476"/>
                  <a:pt x="91961" y="43107"/>
                </a:cubicBezTo>
                <a:cubicBezTo>
                  <a:pt x="102908" y="34494"/>
                  <a:pt x="116874" y="30675"/>
                  <a:pt x="130681" y="32519"/>
                </a:cubicBezTo>
                <a:cubicBezTo>
                  <a:pt x="124417" y="38327"/>
                  <a:pt x="120901" y="46513"/>
                  <a:pt x="121001" y="55055"/>
                </a:cubicBezTo>
                <a:cubicBezTo>
                  <a:pt x="120949" y="64028"/>
                  <a:pt x="124883" y="72561"/>
                  <a:pt x="131740" y="78348"/>
                </a:cubicBezTo>
                <a:cubicBezTo>
                  <a:pt x="122514" y="81676"/>
                  <a:pt x="89238" y="92717"/>
                  <a:pt x="89238" y="92717"/>
                </a:cubicBezTo>
                <a:lnTo>
                  <a:pt x="45375" y="289797"/>
                </a:lnTo>
                <a:cubicBezTo>
                  <a:pt x="34879" y="291937"/>
                  <a:pt x="24708" y="295446"/>
                  <a:pt x="15125" y="300234"/>
                </a:cubicBezTo>
                <a:cubicBezTo>
                  <a:pt x="7029" y="307240"/>
                  <a:pt x="1672" y="316884"/>
                  <a:pt x="0" y="327459"/>
                </a:cubicBezTo>
                <a:lnTo>
                  <a:pt x="113892" y="327459"/>
                </a:lnTo>
                <a:cubicBezTo>
                  <a:pt x="116941" y="336663"/>
                  <a:pt x="121489" y="345299"/>
                  <a:pt x="127354" y="353020"/>
                </a:cubicBezTo>
                <a:cubicBezTo>
                  <a:pt x="134156" y="359960"/>
                  <a:pt x="142283" y="365463"/>
                  <a:pt x="151251" y="369204"/>
                </a:cubicBezTo>
                <a:lnTo>
                  <a:pt x="151251" y="327459"/>
                </a:lnTo>
                <a:lnTo>
                  <a:pt x="182863" y="327459"/>
                </a:lnTo>
                <a:cubicBezTo>
                  <a:pt x="182863" y="325341"/>
                  <a:pt x="182863" y="323829"/>
                  <a:pt x="182863" y="323829"/>
                </a:cubicBezTo>
                <a:cubicBezTo>
                  <a:pt x="184575" y="312134"/>
                  <a:pt x="181880" y="300221"/>
                  <a:pt x="175300" y="290402"/>
                </a:cubicBezTo>
                <a:cubicBezTo>
                  <a:pt x="169883" y="282426"/>
                  <a:pt x="160893" y="277620"/>
                  <a:pt x="151251" y="277546"/>
                </a:cubicBezTo>
                <a:lnTo>
                  <a:pt x="109355" y="277546"/>
                </a:lnTo>
                <a:cubicBezTo>
                  <a:pt x="109355" y="277546"/>
                  <a:pt x="114346" y="222944"/>
                  <a:pt x="114346" y="214626"/>
                </a:cubicBezTo>
                <a:cubicBezTo>
                  <a:pt x="114346" y="206307"/>
                  <a:pt x="126446" y="215533"/>
                  <a:pt x="126446" y="215533"/>
                </a:cubicBezTo>
                <a:lnTo>
                  <a:pt x="126446" y="265295"/>
                </a:lnTo>
                <a:lnTo>
                  <a:pt x="151251" y="265295"/>
                </a:lnTo>
                <a:cubicBezTo>
                  <a:pt x="164958" y="264803"/>
                  <a:pt x="177923" y="271515"/>
                  <a:pt x="185434" y="282991"/>
                </a:cubicBezTo>
                <a:cubicBezTo>
                  <a:pt x="192954" y="294268"/>
                  <a:pt x="196470" y="307744"/>
                  <a:pt x="195417" y="321258"/>
                </a:cubicBezTo>
                <a:lnTo>
                  <a:pt x="195417" y="327156"/>
                </a:lnTo>
                <a:lnTo>
                  <a:pt x="310973" y="327156"/>
                </a:lnTo>
                <a:cubicBezTo>
                  <a:pt x="308760" y="316432"/>
                  <a:pt x="302743" y="306870"/>
                  <a:pt x="294033" y="300234"/>
                </a:cubicBezTo>
                <a:close/>
              </a:path>
            </a:pathLst>
          </a:custGeom>
          <a:solidFill>
            <a:schemeClr val="accent1"/>
          </a:solidFill>
          <a:ln w="1502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DBF5264A-49E4-B54A-8D10-EE01D1F645EA}"/>
              </a:ext>
            </a:extLst>
          </p:cNvPr>
          <p:cNvSpPr>
            <a:spLocks noGrp="1"/>
          </p:cNvSpPr>
          <p:nvPr>
            <p:ph type="ftr" sz="quarter" idx="10"/>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2788125680"/>
      </p:ext>
    </p:extLst>
  </p:cSld>
  <p:clrMapOvr>
    <a:masterClrMapping/>
  </p:clrMapOvr>
  <p:extLst>
    <p:ext uri="{DCECCB84-F9BA-43D5-87BE-67443E8EF086}">
      <p15:sldGuideLst xmlns:p15="http://schemas.microsoft.com/office/powerpoint/2012/main">
        <p15:guide id="1" pos="21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Divider_1">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A7F793-196F-FD4D-A35E-42B03916D8B6}"/>
              </a:ext>
            </a:extLst>
          </p:cNvPr>
          <p:cNvSpPr/>
          <p:nvPr/>
        </p:nvSpPr>
        <p:spPr>
          <a:xfrm>
            <a:off x="609600" y="0"/>
            <a:ext cx="2743200" cy="7315200"/>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13" name="Oval 12">
            <a:extLst>
              <a:ext uri="{FF2B5EF4-FFF2-40B4-BE49-F238E27FC236}">
                <a16:creationId xmlns:a16="http://schemas.microsoft.com/office/drawing/2014/main" id="{7852E708-D28E-A442-B1BE-126FD17A74C0}"/>
              </a:ext>
            </a:extLst>
          </p:cNvPr>
          <p:cNvSpPr/>
          <p:nvPr/>
        </p:nvSpPr>
        <p:spPr>
          <a:xfrm>
            <a:off x="1173845" y="2493686"/>
            <a:ext cx="1650190" cy="1650190"/>
          </a:xfrm>
          <a:prstGeom prst="ellipse">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12" name="Freeform 11">
            <a:extLst>
              <a:ext uri="{FF2B5EF4-FFF2-40B4-BE49-F238E27FC236}">
                <a16:creationId xmlns:a16="http://schemas.microsoft.com/office/drawing/2014/main" id="{DE55E6EB-B87B-E947-B62B-5F33CC477E77}"/>
              </a:ext>
            </a:extLst>
          </p:cNvPr>
          <p:cNvSpPr/>
          <p:nvPr/>
        </p:nvSpPr>
        <p:spPr>
          <a:xfrm>
            <a:off x="1543918" y="2795486"/>
            <a:ext cx="910043" cy="1080455"/>
          </a:xfrm>
          <a:custGeom>
            <a:avLst/>
            <a:gdLst>
              <a:gd name="connsiteX0" fmla="*/ 294033 w 310972"/>
              <a:gd name="connsiteY0" fmla="*/ 300234 h 369204"/>
              <a:gd name="connsiteX1" fmla="*/ 275277 w 310972"/>
              <a:gd name="connsiteY1" fmla="*/ 292671 h 369204"/>
              <a:gd name="connsiteX2" fmla="*/ 265446 w 310972"/>
              <a:gd name="connsiteY2" fmla="*/ 288285 h 369204"/>
              <a:gd name="connsiteX3" fmla="*/ 265446 w 310972"/>
              <a:gd name="connsiteY3" fmla="*/ 288285 h 369204"/>
              <a:gd name="connsiteX4" fmla="*/ 257127 w 310972"/>
              <a:gd name="connsiteY4" fmla="*/ 280420 h 369204"/>
              <a:gd name="connsiteX5" fmla="*/ 256371 w 310972"/>
              <a:gd name="connsiteY5" fmla="*/ 277697 h 369204"/>
              <a:gd name="connsiteX6" fmla="*/ 256371 w 310972"/>
              <a:gd name="connsiteY6" fmla="*/ 277697 h 369204"/>
              <a:gd name="connsiteX7" fmla="*/ 221281 w 310972"/>
              <a:gd name="connsiteY7" fmla="*/ 96196 h 369204"/>
              <a:gd name="connsiteX8" fmla="*/ 174090 w 310972"/>
              <a:gd name="connsiteY8" fmla="*/ 75323 h 369204"/>
              <a:gd name="connsiteX9" fmla="*/ 174090 w 310972"/>
              <a:gd name="connsiteY9" fmla="*/ 34183 h 369204"/>
              <a:gd name="connsiteX10" fmla="*/ 173183 w 310972"/>
              <a:gd name="connsiteY10" fmla="*/ 32368 h 369204"/>
              <a:gd name="connsiteX11" fmla="*/ 213567 w 310972"/>
              <a:gd name="connsiteY11" fmla="*/ 42804 h 369204"/>
              <a:gd name="connsiteX12" fmla="*/ 229902 w 310972"/>
              <a:gd name="connsiteY12" fmla="*/ 76684 h 369204"/>
              <a:gd name="connsiteX13" fmla="*/ 287378 w 310972"/>
              <a:gd name="connsiteY13" fmla="*/ 75626 h 369204"/>
              <a:gd name="connsiteX14" fmla="*/ 287378 w 310972"/>
              <a:gd name="connsiteY14" fmla="*/ 0 h 369204"/>
              <a:gd name="connsiteX15" fmla="*/ 17091 w 310972"/>
              <a:gd name="connsiteY15" fmla="*/ 0 h 369204"/>
              <a:gd name="connsiteX16" fmla="*/ 17091 w 310972"/>
              <a:gd name="connsiteY16" fmla="*/ 75626 h 369204"/>
              <a:gd name="connsiteX17" fmla="*/ 75626 w 310972"/>
              <a:gd name="connsiteY17" fmla="*/ 76987 h 369204"/>
              <a:gd name="connsiteX18" fmla="*/ 91961 w 310972"/>
              <a:gd name="connsiteY18" fmla="*/ 43107 h 369204"/>
              <a:gd name="connsiteX19" fmla="*/ 130681 w 310972"/>
              <a:gd name="connsiteY19" fmla="*/ 32519 h 369204"/>
              <a:gd name="connsiteX20" fmla="*/ 121001 w 310972"/>
              <a:gd name="connsiteY20" fmla="*/ 55055 h 369204"/>
              <a:gd name="connsiteX21" fmla="*/ 131740 w 310972"/>
              <a:gd name="connsiteY21" fmla="*/ 78348 h 369204"/>
              <a:gd name="connsiteX22" fmla="*/ 89238 w 310972"/>
              <a:gd name="connsiteY22" fmla="*/ 92717 h 369204"/>
              <a:gd name="connsiteX23" fmla="*/ 45375 w 310972"/>
              <a:gd name="connsiteY23" fmla="*/ 289797 h 369204"/>
              <a:gd name="connsiteX24" fmla="*/ 15125 w 310972"/>
              <a:gd name="connsiteY24" fmla="*/ 300234 h 369204"/>
              <a:gd name="connsiteX25" fmla="*/ 0 w 310972"/>
              <a:gd name="connsiteY25" fmla="*/ 327459 h 369204"/>
              <a:gd name="connsiteX26" fmla="*/ 113892 w 310972"/>
              <a:gd name="connsiteY26" fmla="*/ 327459 h 369204"/>
              <a:gd name="connsiteX27" fmla="*/ 127354 w 310972"/>
              <a:gd name="connsiteY27" fmla="*/ 353020 h 369204"/>
              <a:gd name="connsiteX28" fmla="*/ 151251 w 310972"/>
              <a:gd name="connsiteY28" fmla="*/ 369204 h 369204"/>
              <a:gd name="connsiteX29" fmla="*/ 151251 w 310972"/>
              <a:gd name="connsiteY29" fmla="*/ 327459 h 369204"/>
              <a:gd name="connsiteX30" fmla="*/ 182863 w 310972"/>
              <a:gd name="connsiteY30" fmla="*/ 327459 h 369204"/>
              <a:gd name="connsiteX31" fmla="*/ 182863 w 310972"/>
              <a:gd name="connsiteY31" fmla="*/ 323829 h 369204"/>
              <a:gd name="connsiteX32" fmla="*/ 175300 w 310972"/>
              <a:gd name="connsiteY32" fmla="*/ 290402 h 369204"/>
              <a:gd name="connsiteX33" fmla="*/ 151251 w 310972"/>
              <a:gd name="connsiteY33" fmla="*/ 277546 h 369204"/>
              <a:gd name="connsiteX34" fmla="*/ 109355 w 310972"/>
              <a:gd name="connsiteY34" fmla="*/ 277546 h 369204"/>
              <a:gd name="connsiteX35" fmla="*/ 114346 w 310972"/>
              <a:gd name="connsiteY35" fmla="*/ 214626 h 369204"/>
              <a:gd name="connsiteX36" fmla="*/ 126446 w 310972"/>
              <a:gd name="connsiteY36" fmla="*/ 215533 h 369204"/>
              <a:gd name="connsiteX37" fmla="*/ 126446 w 310972"/>
              <a:gd name="connsiteY37" fmla="*/ 265295 h 369204"/>
              <a:gd name="connsiteX38" fmla="*/ 151251 w 310972"/>
              <a:gd name="connsiteY38" fmla="*/ 265295 h 369204"/>
              <a:gd name="connsiteX39" fmla="*/ 185434 w 310972"/>
              <a:gd name="connsiteY39" fmla="*/ 282991 h 369204"/>
              <a:gd name="connsiteX40" fmla="*/ 195417 w 310972"/>
              <a:gd name="connsiteY40" fmla="*/ 321258 h 369204"/>
              <a:gd name="connsiteX41" fmla="*/ 195417 w 310972"/>
              <a:gd name="connsiteY41" fmla="*/ 327156 h 369204"/>
              <a:gd name="connsiteX42" fmla="*/ 310973 w 310972"/>
              <a:gd name="connsiteY42" fmla="*/ 327156 h 369204"/>
              <a:gd name="connsiteX43" fmla="*/ 294033 w 310972"/>
              <a:gd name="connsiteY43" fmla="*/ 300234 h 3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972" h="369204">
                <a:moveTo>
                  <a:pt x="294033" y="300234"/>
                </a:moveTo>
                <a:cubicBezTo>
                  <a:pt x="288037" y="297120"/>
                  <a:pt x="281756" y="294588"/>
                  <a:pt x="275277" y="292671"/>
                </a:cubicBezTo>
                <a:lnTo>
                  <a:pt x="265446" y="288285"/>
                </a:lnTo>
                <a:lnTo>
                  <a:pt x="265446" y="288285"/>
                </a:lnTo>
                <a:cubicBezTo>
                  <a:pt x="261933" y="286578"/>
                  <a:pt x="259029" y="283832"/>
                  <a:pt x="257127" y="280420"/>
                </a:cubicBezTo>
                <a:cubicBezTo>
                  <a:pt x="256755" y="279550"/>
                  <a:pt x="256500" y="278635"/>
                  <a:pt x="256371" y="277697"/>
                </a:cubicBezTo>
                <a:lnTo>
                  <a:pt x="256371" y="277697"/>
                </a:lnTo>
                <a:cubicBezTo>
                  <a:pt x="256371" y="270740"/>
                  <a:pt x="221281" y="96196"/>
                  <a:pt x="221281" y="96196"/>
                </a:cubicBezTo>
                <a:lnTo>
                  <a:pt x="174090" y="75323"/>
                </a:lnTo>
                <a:cubicBezTo>
                  <a:pt x="184851" y="63721"/>
                  <a:pt x="184851" y="45785"/>
                  <a:pt x="174090" y="34183"/>
                </a:cubicBezTo>
                <a:lnTo>
                  <a:pt x="173183" y="32368"/>
                </a:lnTo>
                <a:cubicBezTo>
                  <a:pt x="187505" y="30173"/>
                  <a:pt x="202101" y="33945"/>
                  <a:pt x="213567" y="42804"/>
                </a:cubicBezTo>
                <a:cubicBezTo>
                  <a:pt x="222331" y="52173"/>
                  <a:pt x="228029" y="63992"/>
                  <a:pt x="229902" y="76684"/>
                </a:cubicBezTo>
                <a:lnTo>
                  <a:pt x="287378" y="75626"/>
                </a:lnTo>
                <a:lnTo>
                  <a:pt x="287378" y="0"/>
                </a:lnTo>
                <a:lnTo>
                  <a:pt x="17091" y="0"/>
                </a:lnTo>
                <a:lnTo>
                  <a:pt x="17091" y="75626"/>
                </a:lnTo>
                <a:lnTo>
                  <a:pt x="75626" y="76987"/>
                </a:lnTo>
                <a:cubicBezTo>
                  <a:pt x="77498" y="64295"/>
                  <a:pt x="83197" y="52476"/>
                  <a:pt x="91961" y="43107"/>
                </a:cubicBezTo>
                <a:cubicBezTo>
                  <a:pt x="102908" y="34494"/>
                  <a:pt x="116874" y="30675"/>
                  <a:pt x="130681" y="32519"/>
                </a:cubicBezTo>
                <a:cubicBezTo>
                  <a:pt x="124417" y="38327"/>
                  <a:pt x="120901" y="46513"/>
                  <a:pt x="121001" y="55055"/>
                </a:cubicBezTo>
                <a:cubicBezTo>
                  <a:pt x="120949" y="64028"/>
                  <a:pt x="124883" y="72561"/>
                  <a:pt x="131740" y="78348"/>
                </a:cubicBezTo>
                <a:cubicBezTo>
                  <a:pt x="122514" y="81676"/>
                  <a:pt x="89238" y="92717"/>
                  <a:pt x="89238" y="92717"/>
                </a:cubicBezTo>
                <a:lnTo>
                  <a:pt x="45375" y="289797"/>
                </a:lnTo>
                <a:cubicBezTo>
                  <a:pt x="34879" y="291937"/>
                  <a:pt x="24708" y="295446"/>
                  <a:pt x="15125" y="300234"/>
                </a:cubicBezTo>
                <a:cubicBezTo>
                  <a:pt x="7029" y="307240"/>
                  <a:pt x="1672" y="316884"/>
                  <a:pt x="0" y="327459"/>
                </a:cubicBezTo>
                <a:lnTo>
                  <a:pt x="113892" y="327459"/>
                </a:lnTo>
                <a:cubicBezTo>
                  <a:pt x="116941" y="336663"/>
                  <a:pt x="121489" y="345299"/>
                  <a:pt x="127354" y="353020"/>
                </a:cubicBezTo>
                <a:cubicBezTo>
                  <a:pt x="134156" y="359960"/>
                  <a:pt x="142283" y="365463"/>
                  <a:pt x="151251" y="369204"/>
                </a:cubicBezTo>
                <a:lnTo>
                  <a:pt x="151251" y="327459"/>
                </a:lnTo>
                <a:lnTo>
                  <a:pt x="182863" y="327459"/>
                </a:lnTo>
                <a:cubicBezTo>
                  <a:pt x="182863" y="325341"/>
                  <a:pt x="182863" y="323829"/>
                  <a:pt x="182863" y="323829"/>
                </a:cubicBezTo>
                <a:cubicBezTo>
                  <a:pt x="184575" y="312134"/>
                  <a:pt x="181880" y="300221"/>
                  <a:pt x="175300" y="290402"/>
                </a:cubicBezTo>
                <a:cubicBezTo>
                  <a:pt x="169883" y="282426"/>
                  <a:pt x="160893" y="277620"/>
                  <a:pt x="151251" y="277546"/>
                </a:cubicBezTo>
                <a:lnTo>
                  <a:pt x="109355" y="277546"/>
                </a:lnTo>
                <a:cubicBezTo>
                  <a:pt x="109355" y="277546"/>
                  <a:pt x="114346" y="222944"/>
                  <a:pt x="114346" y="214626"/>
                </a:cubicBezTo>
                <a:cubicBezTo>
                  <a:pt x="114346" y="206307"/>
                  <a:pt x="126446" y="215533"/>
                  <a:pt x="126446" y="215533"/>
                </a:cubicBezTo>
                <a:lnTo>
                  <a:pt x="126446" y="265295"/>
                </a:lnTo>
                <a:lnTo>
                  <a:pt x="151251" y="265295"/>
                </a:lnTo>
                <a:cubicBezTo>
                  <a:pt x="164958" y="264803"/>
                  <a:pt x="177923" y="271515"/>
                  <a:pt x="185434" y="282991"/>
                </a:cubicBezTo>
                <a:cubicBezTo>
                  <a:pt x="192954" y="294268"/>
                  <a:pt x="196470" y="307744"/>
                  <a:pt x="195417" y="321258"/>
                </a:cubicBezTo>
                <a:lnTo>
                  <a:pt x="195417" y="327156"/>
                </a:lnTo>
                <a:lnTo>
                  <a:pt x="310973" y="327156"/>
                </a:lnTo>
                <a:cubicBezTo>
                  <a:pt x="308760" y="316432"/>
                  <a:pt x="302743" y="306870"/>
                  <a:pt x="294033" y="300234"/>
                </a:cubicBezTo>
                <a:close/>
              </a:path>
            </a:pathLst>
          </a:custGeom>
          <a:solidFill>
            <a:schemeClr val="accent1"/>
          </a:solidFill>
          <a:ln w="15020" cap="flat">
            <a:noFill/>
            <a:prstDash val="solid"/>
            <a:miter/>
          </a:ln>
        </p:spPr>
        <p:txBody>
          <a:bodyPr rtlCol="0" anchor="ctr"/>
          <a:lstStyle/>
          <a:p>
            <a:endParaRPr lang="en-US"/>
          </a:p>
        </p:txBody>
      </p:sp>
      <p:sp>
        <p:nvSpPr>
          <p:cNvPr id="46" name="Body Level One…"/>
          <p:cNvSpPr txBox="1">
            <a:spLocks noGrp="1"/>
          </p:cNvSpPr>
          <p:nvPr>
            <p:ph type="body" sz="quarter" idx="1" hasCustomPrompt="1"/>
          </p:nvPr>
        </p:nvSpPr>
        <p:spPr>
          <a:xfrm>
            <a:off x="3640667" y="3531850"/>
            <a:ext cx="7941733" cy="309564"/>
          </a:xfrm>
          <a:prstGeom prst="rect">
            <a:avLst/>
          </a:prstGeom>
        </p:spPr>
        <p:txBody>
          <a:bodyPr>
            <a:noAutofit/>
          </a:bodyPr>
          <a:lstStyle>
            <a:lvl1pPr marL="0" indent="0">
              <a:buNone/>
              <a:defRPr i="1">
                <a:solidFill>
                  <a:srgbClr val="333333"/>
                </a:solidFill>
              </a:defRPr>
            </a:lvl1pPr>
            <a:lvl2pPr marL="0" indent="0">
              <a:buNone/>
              <a:defRPr i="1">
                <a:solidFill>
                  <a:srgbClr val="333333"/>
                </a:solidFill>
              </a:defRPr>
            </a:lvl2pPr>
            <a:lvl3pPr marL="914126" indent="0">
              <a:buNone/>
              <a:defRPr i="1">
                <a:solidFill>
                  <a:srgbClr val="333333"/>
                </a:solidFill>
              </a:defRPr>
            </a:lvl3pPr>
            <a:lvl4pPr marL="1371188" indent="0">
              <a:buNone/>
              <a:defRPr i="1">
                <a:solidFill>
                  <a:srgbClr val="333333"/>
                </a:solidFill>
              </a:defRPr>
            </a:lvl4pPr>
            <a:lvl5pPr marL="0" indent="0">
              <a:buNone/>
              <a:defRPr i="1">
                <a:solidFill>
                  <a:srgbClr val="333333"/>
                </a:solidFill>
              </a:defRPr>
            </a:lvl5pPr>
          </a:lstStyle>
          <a:p>
            <a:r>
              <a:rPr lang="en-US" dirty="0"/>
              <a:t>Subtitle</a:t>
            </a:r>
            <a:r>
              <a:rPr dirty="0"/>
              <a:t> if any</a:t>
            </a:r>
          </a:p>
        </p:txBody>
      </p:sp>
      <p:sp>
        <p:nvSpPr>
          <p:cNvPr id="45" name="Section title"/>
          <p:cNvSpPr txBox="1">
            <a:spLocks noGrp="1"/>
          </p:cNvSpPr>
          <p:nvPr>
            <p:ph type="title" hasCustomPrompt="1"/>
          </p:nvPr>
        </p:nvSpPr>
        <p:spPr>
          <a:xfrm>
            <a:off x="3640668" y="2940917"/>
            <a:ext cx="7941732" cy="590933"/>
          </a:xfrm>
          <a:prstGeom prst="rect">
            <a:avLst/>
          </a:prstGeom>
        </p:spPr>
        <p:txBody>
          <a:bodyPr/>
          <a:lstStyle>
            <a:lvl1pPr>
              <a:defRPr sz="4399" b="1" i="0">
                <a:latin typeface="Arial Narrow" panose="020B0604020202020204" pitchFamily="34" charset="0"/>
                <a:cs typeface="Arial Narrow" panose="020B0604020202020204" pitchFamily="34" charset="0"/>
              </a:defRPr>
            </a:lvl1pPr>
          </a:lstStyle>
          <a:p>
            <a:r>
              <a:rPr dirty="0"/>
              <a:t>Section title</a:t>
            </a:r>
          </a:p>
        </p:txBody>
      </p:sp>
      <p:sp>
        <p:nvSpPr>
          <p:cNvPr id="10" name="Oval 9">
            <a:extLst>
              <a:ext uri="{FF2B5EF4-FFF2-40B4-BE49-F238E27FC236}">
                <a16:creationId xmlns:a16="http://schemas.microsoft.com/office/drawing/2014/main" id="{8172DB4E-63B2-3742-9F58-D544A4237B7B}"/>
              </a:ext>
            </a:extLst>
          </p:cNvPr>
          <p:cNvSpPr/>
          <p:nvPr/>
        </p:nvSpPr>
        <p:spPr>
          <a:xfrm>
            <a:off x="1173845" y="2493686"/>
            <a:ext cx="1650190" cy="1650190"/>
          </a:xfrm>
          <a:prstGeom prst="ellipse">
            <a:avLst/>
          </a:prstGeom>
          <a:solidFill>
            <a:schemeClr val="bg1"/>
          </a:solid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3" name="Footer Placeholder 2">
            <a:extLst>
              <a:ext uri="{FF2B5EF4-FFF2-40B4-BE49-F238E27FC236}">
                <a16:creationId xmlns:a16="http://schemas.microsoft.com/office/drawing/2014/main" id="{8ED1E619-8923-9642-9B45-34172400F1D0}"/>
              </a:ext>
            </a:extLst>
          </p:cNvPr>
          <p:cNvSpPr>
            <a:spLocks noGrp="1"/>
          </p:cNvSpPr>
          <p:nvPr>
            <p:ph type="ftr" sz="quarter" idx="10"/>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2215502025"/>
      </p:ext>
    </p:extLst>
  </p:cSld>
  <p:clrMapOvr>
    <a:masterClrMapping/>
  </p:clrMapOvr>
  <p:extLst>
    <p:ext uri="{DCECCB84-F9BA-43D5-87BE-67443E8EF086}">
      <p15:sldGuideLst xmlns:p15="http://schemas.microsoft.com/office/powerpoint/2012/main">
        <p15:guide id="1" pos="21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Divider_2">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A7F793-196F-FD4D-A35E-42B03916D8B6}"/>
              </a:ext>
            </a:extLst>
          </p:cNvPr>
          <p:cNvSpPr/>
          <p:nvPr/>
        </p:nvSpPr>
        <p:spPr>
          <a:xfrm>
            <a:off x="609600" y="0"/>
            <a:ext cx="2743200" cy="6837891"/>
          </a:xfrm>
          <a:prstGeom prst="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45" name="Section title"/>
          <p:cNvSpPr txBox="1">
            <a:spLocks noGrp="1"/>
          </p:cNvSpPr>
          <p:nvPr>
            <p:ph type="title" hasCustomPrompt="1"/>
          </p:nvPr>
        </p:nvSpPr>
        <p:spPr>
          <a:xfrm>
            <a:off x="3640668" y="2892355"/>
            <a:ext cx="7941732" cy="590933"/>
          </a:xfrm>
          <a:prstGeom prst="rect">
            <a:avLst/>
          </a:prstGeom>
        </p:spPr>
        <p:txBody>
          <a:bodyPr/>
          <a:lstStyle>
            <a:lvl1pPr>
              <a:defRPr sz="4399" b="1" i="0">
                <a:latin typeface="Arial Narrow" panose="020B0604020202020204" pitchFamily="34" charset="0"/>
                <a:cs typeface="Arial Narrow" panose="020B0604020202020204" pitchFamily="34" charset="0"/>
              </a:defRPr>
            </a:lvl1pPr>
          </a:lstStyle>
          <a:p>
            <a:r>
              <a:rPr dirty="0"/>
              <a:t>Section title</a:t>
            </a:r>
          </a:p>
        </p:txBody>
      </p:sp>
      <p:sp>
        <p:nvSpPr>
          <p:cNvPr id="46" name="Body Level One…"/>
          <p:cNvSpPr txBox="1">
            <a:spLocks noGrp="1"/>
          </p:cNvSpPr>
          <p:nvPr>
            <p:ph type="body" sz="quarter" idx="1" hasCustomPrompt="1"/>
          </p:nvPr>
        </p:nvSpPr>
        <p:spPr>
          <a:xfrm>
            <a:off x="3640667" y="3483288"/>
            <a:ext cx="7941733" cy="309564"/>
          </a:xfrm>
          <a:prstGeom prst="rect">
            <a:avLst/>
          </a:prstGeom>
        </p:spPr>
        <p:txBody>
          <a:bodyPr>
            <a:noAutofit/>
          </a:bodyPr>
          <a:lstStyle>
            <a:lvl1pPr marL="0" indent="0">
              <a:buNone/>
              <a:defRPr sz="2800" i="1">
                <a:solidFill>
                  <a:srgbClr val="333333"/>
                </a:solidFill>
              </a:defRPr>
            </a:lvl1pPr>
            <a:lvl2pPr marL="457200" indent="0">
              <a:buNone/>
              <a:defRPr sz="2800" i="1">
                <a:solidFill>
                  <a:srgbClr val="333333"/>
                </a:solidFill>
              </a:defRPr>
            </a:lvl2pPr>
            <a:lvl3pPr marL="914400" indent="0">
              <a:buNone/>
              <a:defRPr sz="2800" i="1">
                <a:solidFill>
                  <a:srgbClr val="333333"/>
                </a:solidFill>
              </a:defRPr>
            </a:lvl3pPr>
            <a:lvl4pPr marL="1371188" indent="0">
              <a:buNone/>
              <a:defRPr sz="2800" i="1">
                <a:solidFill>
                  <a:srgbClr val="333333"/>
                </a:solidFill>
              </a:defRPr>
            </a:lvl4pPr>
            <a:lvl5pPr marL="1828800" indent="0">
              <a:buNone/>
              <a:defRPr sz="2800" i="1">
                <a:solidFill>
                  <a:srgbClr val="333333"/>
                </a:solidFill>
              </a:defRPr>
            </a:lvl5pPr>
          </a:lstStyle>
          <a:p>
            <a:r>
              <a:rPr lang="en-US" dirty="0"/>
              <a:t>Sub</a:t>
            </a:r>
            <a:r>
              <a:rPr dirty="0"/>
              <a:t>title if any</a:t>
            </a:r>
          </a:p>
          <a:p>
            <a:pPr lvl="1"/>
            <a:endParaRPr dirty="0"/>
          </a:p>
          <a:p>
            <a:pPr lvl="2"/>
            <a:endParaRPr dirty="0"/>
          </a:p>
          <a:p>
            <a:pPr lvl="3"/>
            <a:endParaRPr dirty="0"/>
          </a:p>
          <a:p>
            <a:pPr lvl="4"/>
            <a:endParaRPr dirty="0"/>
          </a:p>
        </p:txBody>
      </p:sp>
      <p:sp>
        <p:nvSpPr>
          <p:cNvPr id="12" name="Freeform 11">
            <a:extLst>
              <a:ext uri="{FF2B5EF4-FFF2-40B4-BE49-F238E27FC236}">
                <a16:creationId xmlns:a16="http://schemas.microsoft.com/office/drawing/2014/main" id="{DE55E6EB-B87B-E947-B62B-5F33CC477E77}"/>
              </a:ext>
            </a:extLst>
          </p:cNvPr>
          <p:cNvSpPr/>
          <p:nvPr/>
        </p:nvSpPr>
        <p:spPr>
          <a:xfrm>
            <a:off x="1543918" y="2829352"/>
            <a:ext cx="910043" cy="1080455"/>
          </a:xfrm>
          <a:custGeom>
            <a:avLst/>
            <a:gdLst>
              <a:gd name="connsiteX0" fmla="*/ 294033 w 310972"/>
              <a:gd name="connsiteY0" fmla="*/ 300234 h 369204"/>
              <a:gd name="connsiteX1" fmla="*/ 275277 w 310972"/>
              <a:gd name="connsiteY1" fmla="*/ 292671 h 369204"/>
              <a:gd name="connsiteX2" fmla="*/ 265446 w 310972"/>
              <a:gd name="connsiteY2" fmla="*/ 288285 h 369204"/>
              <a:gd name="connsiteX3" fmla="*/ 265446 w 310972"/>
              <a:gd name="connsiteY3" fmla="*/ 288285 h 369204"/>
              <a:gd name="connsiteX4" fmla="*/ 257127 w 310972"/>
              <a:gd name="connsiteY4" fmla="*/ 280420 h 369204"/>
              <a:gd name="connsiteX5" fmla="*/ 256371 w 310972"/>
              <a:gd name="connsiteY5" fmla="*/ 277697 h 369204"/>
              <a:gd name="connsiteX6" fmla="*/ 256371 w 310972"/>
              <a:gd name="connsiteY6" fmla="*/ 277697 h 369204"/>
              <a:gd name="connsiteX7" fmla="*/ 221281 w 310972"/>
              <a:gd name="connsiteY7" fmla="*/ 96196 h 369204"/>
              <a:gd name="connsiteX8" fmla="*/ 174090 w 310972"/>
              <a:gd name="connsiteY8" fmla="*/ 75323 h 369204"/>
              <a:gd name="connsiteX9" fmla="*/ 174090 w 310972"/>
              <a:gd name="connsiteY9" fmla="*/ 34183 h 369204"/>
              <a:gd name="connsiteX10" fmla="*/ 173183 w 310972"/>
              <a:gd name="connsiteY10" fmla="*/ 32368 h 369204"/>
              <a:gd name="connsiteX11" fmla="*/ 213567 w 310972"/>
              <a:gd name="connsiteY11" fmla="*/ 42804 h 369204"/>
              <a:gd name="connsiteX12" fmla="*/ 229902 w 310972"/>
              <a:gd name="connsiteY12" fmla="*/ 76684 h 369204"/>
              <a:gd name="connsiteX13" fmla="*/ 287378 w 310972"/>
              <a:gd name="connsiteY13" fmla="*/ 75626 h 369204"/>
              <a:gd name="connsiteX14" fmla="*/ 287378 w 310972"/>
              <a:gd name="connsiteY14" fmla="*/ 0 h 369204"/>
              <a:gd name="connsiteX15" fmla="*/ 17091 w 310972"/>
              <a:gd name="connsiteY15" fmla="*/ 0 h 369204"/>
              <a:gd name="connsiteX16" fmla="*/ 17091 w 310972"/>
              <a:gd name="connsiteY16" fmla="*/ 75626 h 369204"/>
              <a:gd name="connsiteX17" fmla="*/ 75626 w 310972"/>
              <a:gd name="connsiteY17" fmla="*/ 76987 h 369204"/>
              <a:gd name="connsiteX18" fmla="*/ 91961 w 310972"/>
              <a:gd name="connsiteY18" fmla="*/ 43107 h 369204"/>
              <a:gd name="connsiteX19" fmla="*/ 130681 w 310972"/>
              <a:gd name="connsiteY19" fmla="*/ 32519 h 369204"/>
              <a:gd name="connsiteX20" fmla="*/ 121001 w 310972"/>
              <a:gd name="connsiteY20" fmla="*/ 55055 h 369204"/>
              <a:gd name="connsiteX21" fmla="*/ 131740 w 310972"/>
              <a:gd name="connsiteY21" fmla="*/ 78348 h 369204"/>
              <a:gd name="connsiteX22" fmla="*/ 89238 w 310972"/>
              <a:gd name="connsiteY22" fmla="*/ 92717 h 369204"/>
              <a:gd name="connsiteX23" fmla="*/ 45375 w 310972"/>
              <a:gd name="connsiteY23" fmla="*/ 289797 h 369204"/>
              <a:gd name="connsiteX24" fmla="*/ 15125 w 310972"/>
              <a:gd name="connsiteY24" fmla="*/ 300234 h 369204"/>
              <a:gd name="connsiteX25" fmla="*/ 0 w 310972"/>
              <a:gd name="connsiteY25" fmla="*/ 327459 h 369204"/>
              <a:gd name="connsiteX26" fmla="*/ 113892 w 310972"/>
              <a:gd name="connsiteY26" fmla="*/ 327459 h 369204"/>
              <a:gd name="connsiteX27" fmla="*/ 127354 w 310972"/>
              <a:gd name="connsiteY27" fmla="*/ 353020 h 369204"/>
              <a:gd name="connsiteX28" fmla="*/ 151251 w 310972"/>
              <a:gd name="connsiteY28" fmla="*/ 369204 h 369204"/>
              <a:gd name="connsiteX29" fmla="*/ 151251 w 310972"/>
              <a:gd name="connsiteY29" fmla="*/ 327459 h 369204"/>
              <a:gd name="connsiteX30" fmla="*/ 182863 w 310972"/>
              <a:gd name="connsiteY30" fmla="*/ 327459 h 369204"/>
              <a:gd name="connsiteX31" fmla="*/ 182863 w 310972"/>
              <a:gd name="connsiteY31" fmla="*/ 323829 h 369204"/>
              <a:gd name="connsiteX32" fmla="*/ 175300 w 310972"/>
              <a:gd name="connsiteY32" fmla="*/ 290402 h 369204"/>
              <a:gd name="connsiteX33" fmla="*/ 151251 w 310972"/>
              <a:gd name="connsiteY33" fmla="*/ 277546 h 369204"/>
              <a:gd name="connsiteX34" fmla="*/ 109355 w 310972"/>
              <a:gd name="connsiteY34" fmla="*/ 277546 h 369204"/>
              <a:gd name="connsiteX35" fmla="*/ 114346 w 310972"/>
              <a:gd name="connsiteY35" fmla="*/ 214626 h 369204"/>
              <a:gd name="connsiteX36" fmla="*/ 126446 w 310972"/>
              <a:gd name="connsiteY36" fmla="*/ 215533 h 369204"/>
              <a:gd name="connsiteX37" fmla="*/ 126446 w 310972"/>
              <a:gd name="connsiteY37" fmla="*/ 265295 h 369204"/>
              <a:gd name="connsiteX38" fmla="*/ 151251 w 310972"/>
              <a:gd name="connsiteY38" fmla="*/ 265295 h 369204"/>
              <a:gd name="connsiteX39" fmla="*/ 185434 w 310972"/>
              <a:gd name="connsiteY39" fmla="*/ 282991 h 369204"/>
              <a:gd name="connsiteX40" fmla="*/ 195417 w 310972"/>
              <a:gd name="connsiteY40" fmla="*/ 321258 h 369204"/>
              <a:gd name="connsiteX41" fmla="*/ 195417 w 310972"/>
              <a:gd name="connsiteY41" fmla="*/ 327156 h 369204"/>
              <a:gd name="connsiteX42" fmla="*/ 310973 w 310972"/>
              <a:gd name="connsiteY42" fmla="*/ 327156 h 369204"/>
              <a:gd name="connsiteX43" fmla="*/ 294033 w 310972"/>
              <a:gd name="connsiteY43" fmla="*/ 300234 h 3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972" h="369204">
                <a:moveTo>
                  <a:pt x="294033" y="300234"/>
                </a:moveTo>
                <a:cubicBezTo>
                  <a:pt x="288037" y="297120"/>
                  <a:pt x="281756" y="294588"/>
                  <a:pt x="275277" y="292671"/>
                </a:cubicBezTo>
                <a:lnTo>
                  <a:pt x="265446" y="288285"/>
                </a:lnTo>
                <a:lnTo>
                  <a:pt x="265446" y="288285"/>
                </a:lnTo>
                <a:cubicBezTo>
                  <a:pt x="261933" y="286578"/>
                  <a:pt x="259029" y="283832"/>
                  <a:pt x="257127" y="280420"/>
                </a:cubicBezTo>
                <a:cubicBezTo>
                  <a:pt x="256755" y="279550"/>
                  <a:pt x="256500" y="278635"/>
                  <a:pt x="256371" y="277697"/>
                </a:cubicBezTo>
                <a:lnTo>
                  <a:pt x="256371" y="277697"/>
                </a:lnTo>
                <a:cubicBezTo>
                  <a:pt x="256371" y="270740"/>
                  <a:pt x="221281" y="96196"/>
                  <a:pt x="221281" y="96196"/>
                </a:cubicBezTo>
                <a:lnTo>
                  <a:pt x="174090" y="75323"/>
                </a:lnTo>
                <a:cubicBezTo>
                  <a:pt x="184851" y="63721"/>
                  <a:pt x="184851" y="45785"/>
                  <a:pt x="174090" y="34183"/>
                </a:cubicBezTo>
                <a:lnTo>
                  <a:pt x="173183" y="32368"/>
                </a:lnTo>
                <a:cubicBezTo>
                  <a:pt x="187505" y="30173"/>
                  <a:pt x="202101" y="33945"/>
                  <a:pt x="213567" y="42804"/>
                </a:cubicBezTo>
                <a:cubicBezTo>
                  <a:pt x="222331" y="52173"/>
                  <a:pt x="228029" y="63992"/>
                  <a:pt x="229902" y="76684"/>
                </a:cubicBezTo>
                <a:lnTo>
                  <a:pt x="287378" y="75626"/>
                </a:lnTo>
                <a:lnTo>
                  <a:pt x="287378" y="0"/>
                </a:lnTo>
                <a:lnTo>
                  <a:pt x="17091" y="0"/>
                </a:lnTo>
                <a:lnTo>
                  <a:pt x="17091" y="75626"/>
                </a:lnTo>
                <a:lnTo>
                  <a:pt x="75626" y="76987"/>
                </a:lnTo>
                <a:cubicBezTo>
                  <a:pt x="77498" y="64295"/>
                  <a:pt x="83197" y="52476"/>
                  <a:pt x="91961" y="43107"/>
                </a:cubicBezTo>
                <a:cubicBezTo>
                  <a:pt x="102908" y="34494"/>
                  <a:pt x="116874" y="30675"/>
                  <a:pt x="130681" y="32519"/>
                </a:cubicBezTo>
                <a:cubicBezTo>
                  <a:pt x="124417" y="38327"/>
                  <a:pt x="120901" y="46513"/>
                  <a:pt x="121001" y="55055"/>
                </a:cubicBezTo>
                <a:cubicBezTo>
                  <a:pt x="120949" y="64028"/>
                  <a:pt x="124883" y="72561"/>
                  <a:pt x="131740" y="78348"/>
                </a:cubicBezTo>
                <a:cubicBezTo>
                  <a:pt x="122514" y="81676"/>
                  <a:pt x="89238" y="92717"/>
                  <a:pt x="89238" y="92717"/>
                </a:cubicBezTo>
                <a:lnTo>
                  <a:pt x="45375" y="289797"/>
                </a:lnTo>
                <a:cubicBezTo>
                  <a:pt x="34879" y="291937"/>
                  <a:pt x="24708" y="295446"/>
                  <a:pt x="15125" y="300234"/>
                </a:cubicBezTo>
                <a:cubicBezTo>
                  <a:pt x="7029" y="307240"/>
                  <a:pt x="1672" y="316884"/>
                  <a:pt x="0" y="327459"/>
                </a:cubicBezTo>
                <a:lnTo>
                  <a:pt x="113892" y="327459"/>
                </a:lnTo>
                <a:cubicBezTo>
                  <a:pt x="116941" y="336663"/>
                  <a:pt x="121489" y="345299"/>
                  <a:pt x="127354" y="353020"/>
                </a:cubicBezTo>
                <a:cubicBezTo>
                  <a:pt x="134156" y="359960"/>
                  <a:pt x="142283" y="365463"/>
                  <a:pt x="151251" y="369204"/>
                </a:cubicBezTo>
                <a:lnTo>
                  <a:pt x="151251" y="327459"/>
                </a:lnTo>
                <a:lnTo>
                  <a:pt x="182863" y="327459"/>
                </a:lnTo>
                <a:cubicBezTo>
                  <a:pt x="182863" y="325341"/>
                  <a:pt x="182863" y="323829"/>
                  <a:pt x="182863" y="323829"/>
                </a:cubicBezTo>
                <a:cubicBezTo>
                  <a:pt x="184575" y="312134"/>
                  <a:pt x="181880" y="300221"/>
                  <a:pt x="175300" y="290402"/>
                </a:cubicBezTo>
                <a:cubicBezTo>
                  <a:pt x="169883" y="282426"/>
                  <a:pt x="160893" y="277620"/>
                  <a:pt x="151251" y="277546"/>
                </a:cubicBezTo>
                <a:lnTo>
                  <a:pt x="109355" y="277546"/>
                </a:lnTo>
                <a:cubicBezTo>
                  <a:pt x="109355" y="277546"/>
                  <a:pt x="114346" y="222944"/>
                  <a:pt x="114346" y="214626"/>
                </a:cubicBezTo>
                <a:cubicBezTo>
                  <a:pt x="114346" y="206307"/>
                  <a:pt x="126446" y="215533"/>
                  <a:pt x="126446" y="215533"/>
                </a:cubicBezTo>
                <a:lnTo>
                  <a:pt x="126446" y="265295"/>
                </a:lnTo>
                <a:lnTo>
                  <a:pt x="151251" y="265295"/>
                </a:lnTo>
                <a:cubicBezTo>
                  <a:pt x="164958" y="264803"/>
                  <a:pt x="177923" y="271515"/>
                  <a:pt x="185434" y="282991"/>
                </a:cubicBezTo>
                <a:cubicBezTo>
                  <a:pt x="192954" y="294268"/>
                  <a:pt x="196470" y="307744"/>
                  <a:pt x="195417" y="321258"/>
                </a:cubicBezTo>
                <a:lnTo>
                  <a:pt x="195417" y="327156"/>
                </a:lnTo>
                <a:lnTo>
                  <a:pt x="310973" y="327156"/>
                </a:lnTo>
                <a:cubicBezTo>
                  <a:pt x="308760" y="316432"/>
                  <a:pt x="302743" y="306870"/>
                  <a:pt x="294033" y="300234"/>
                </a:cubicBezTo>
                <a:close/>
              </a:path>
            </a:pathLst>
          </a:custGeom>
          <a:solidFill>
            <a:schemeClr val="bg1"/>
          </a:solidFill>
          <a:ln w="15020" cap="flat">
            <a:noFill/>
            <a:prstDash val="solid"/>
            <a:miter/>
          </a:ln>
        </p:spPr>
        <p:txBody>
          <a:bodyPr rtlCol="0" anchor="ctr"/>
          <a:lstStyle/>
          <a:p>
            <a:endParaRPr lang="en-US"/>
          </a:p>
        </p:txBody>
      </p:sp>
      <p:sp>
        <p:nvSpPr>
          <p:cNvPr id="13" name="Oval 12">
            <a:extLst>
              <a:ext uri="{FF2B5EF4-FFF2-40B4-BE49-F238E27FC236}">
                <a16:creationId xmlns:a16="http://schemas.microsoft.com/office/drawing/2014/main" id="{7852E708-D28E-A442-B1BE-126FD17A74C0}"/>
              </a:ext>
            </a:extLst>
          </p:cNvPr>
          <p:cNvSpPr/>
          <p:nvPr/>
        </p:nvSpPr>
        <p:spPr>
          <a:xfrm>
            <a:off x="1173845" y="2493686"/>
            <a:ext cx="1650190" cy="1650190"/>
          </a:xfrm>
          <a:prstGeom prst="ellipse">
            <a:avLst/>
          </a:prstGeom>
          <a:noFill/>
          <a:ln w="127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9" name="Rectangle 8">
            <a:extLst>
              <a:ext uri="{FF2B5EF4-FFF2-40B4-BE49-F238E27FC236}">
                <a16:creationId xmlns:a16="http://schemas.microsoft.com/office/drawing/2014/main" id="{FEAB1DAC-3717-CA45-9736-42DE70DD42C0}"/>
              </a:ext>
            </a:extLst>
          </p:cNvPr>
          <p:cNvSpPr/>
          <p:nvPr/>
        </p:nvSpPr>
        <p:spPr>
          <a:xfrm>
            <a:off x="609600" y="0"/>
            <a:ext cx="2743200" cy="6837891"/>
          </a:xfrm>
          <a:prstGeom prst="rect">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10" name="Freeform 9">
            <a:extLst>
              <a:ext uri="{FF2B5EF4-FFF2-40B4-BE49-F238E27FC236}">
                <a16:creationId xmlns:a16="http://schemas.microsoft.com/office/drawing/2014/main" id="{C099E544-DF86-F143-89E2-0F3974FD02D9}"/>
              </a:ext>
            </a:extLst>
          </p:cNvPr>
          <p:cNvSpPr/>
          <p:nvPr/>
        </p:nvSpPr>
        <p:spPr>
          <a:xfrm>
            <a:off x="1543918" y="2829352"/>
            <a:ext cx="910043" cy="1080455"/>
          </a:xfrm>
          <a:custGeom>
            <a:avLst/>
            <a:gdLst>
              <a:gd name="connsiteX0" fmla="*/ 294033 w 310972"/>
              <a:gd name="connsiteY0" fmla="*/ 300234 h 369204"/>
              <a:gd name="connsiteX1" fmla="*/ 275277 w 310972"/>
              <a:gd name="connsiteY1" fmla="*/ 292671 h 369204"/>
              <a:gd name="connsiteX2" fmla="*/ 265446 w 310972"/>
              <a:gd name="connsiteY2" fmla="*/ 288285 h 369204"/>
              <a:gd name="connsiteX3" fmla="*/ 265446 w 310972"/>
              <a:gd name="connsiteY3" fmla="*/ 288285 h 369204"/>
              <a:gd name="connsiteX4" fmla="*/ 257127 w 310972"/>
              <a:gd name="connsiteY4" fmla="*/ 280420 h 369204"/>
              <a:gd name="connsiteX5" fmla="*/ 256371 w 310972"/>
              <a:gd name="connsiteY5" fmla="*/ 277697 h 369204"/>
              <a:gd name="connsiteX6" fmla="*/ 256371 w 310972"/>
              <a:gd name="connsiteY6" fmla="*/ 277697 h 369204"/>
              <a:gd name="connsiteX7" fmla="*/ 221281 w 310972"/>
              <a:gd name="connsiteY7" fmla="*/ 96196 h 369204"/>
              <a:gd name="connsiteX8" fmla="*/ 174090 w 310972"/>
              <a:gd name="connsiteY8" fmla="*/ 75323 h 369204"/>
              <a:gd name="connsiteX9" fmla="*/ 174090 w 310972"/>
              <a:gd name="connsiteY9" fmla="*/ 34183 h 369204"/>
              <a:gd name="connsiteX10" fmla="*/ 173183 w 310972"/>
              <a:gd name="connsiteY10" fmla="*/ 32368 h 369204"/>
              <a:gd name="connsiteX11" fmla="*/ 213567 w 310972"/>
              <a:gd name="connsiteY11" fmla="*/ 42804 h 369204"/>
              <a:gd name="connsiteX12" fmla="*/ 229902 w 310972"/>
              <a:gd name="connsiteY12" fmla="*/ 76684 h 369204"/>
              <a:gd name="connsiteX13" fmla="*/ 287378 w 310972"/>
              <a:gd name="connsiteY13" fmla="*/ 75626 h 369204"/>
              <a:gd name="connsiteX14" fmla="*/ 287378 w 310972"/>
              <a:gd name="connsiteY14" fmla="*/ 0 h 369204"/>
              <a:gd name="connsiteX15" fmla="*/ 17091 w 310972"/>
              <a:gd name="connsiteY15" fmla="*/ 0 h 369204"/>
              <a:gd name="connsiteX16" fmla="*/ 17091 w 310972"/>
              <a:gd name="connsiteY16" fmla="*/ 75626 h 369204"/>
              <a:gd name="connsiteX17" fmla="*/ 75626 w 310972"/>
              <a:gd name="connsiteY17" fmla="*/ 76987 h 369204"/>
              <a:gd name="connsiteX18" fmla="*/ 91961 w 310972"/>
              <a:gd name="connsiteY18" fmla="*/ 43107 h 369204"/>
              <a:gd name="connsiteX19" fmla="*/ 130681 w 310972"/>
              <a:gd name="connsiteY19" fmla="*/ 32519 h 369204"/>
              <a:gd name="connsiteX20" fmla="*/ 121001 w 310972"/>
              <a:gd name="connsiteY20" fmla="*/ 55055 h 369204"/>
              <a:gd name="connsiteX21" fmla="*/ 131740 w 310972"/>
              <a:gd name="connsiteY21" fmla="*/ 78348 h 369204"/>
              <a:gd name="connsiteX22" fmla="*/ 89238 w 310972"/>
              <a:gd name="connsiteY22" fmla="*/ 92717 h 369204"/>
              <a:gd name="connsiteX23" fmla="*/ 45375 w 310972"/>
              <a:gd name="connsiteY23" fmla="*/ 289797 h 369204"/>
              <a:gd name="connsiteX24" fmla="*/ 15125 w 310972"/>
              <a:gd name="connsiteY24" fmla="*/ 300234 h 369204"/>
              <a:gd name="connsiteX25" fmla="*/ 0 w 310972"/>
              <a:gd name="connsiteY25" fmla="*/ 327459 h 369204"/>
              <a:gd name="connsiteX26" fmla="*/ 113892 w 310972"/>
              <a:gd name="connsiteY26" fmla="*/ 327459 h 369204"/>
              <a:gd name="connsiteX27" fmla="*/ 127354 w 310972"/>
              <a:gd name="connsiteY27" fmla="*/ 353020 h 369204"/>
              <a:gd name="connsiteX28" fmla="*/ 151251 w 310972"/>
              <a:gd name="connsiteY28" fmla="*/ 369204 h 369204"/>
              <a:gd name="connsiteX29" fmla="*/ 151251 w 310972"/>
              <a:gd name="connsiteY29" fmla="*/ 327459 h 369204"/>
              <a:gd name="connsiteX30" fmla="*/ 182863 w 310972"/>
              <a:gd name="connsiteY30" fmla="*/ 327459 h 369204"/>
              <a:gd name="connsiteX31" fmla="*/ 182863 w 310972"/>
              <a:gd name="connsiteY31" fmla="*/ 323829 h 369204"/>
              <a:gd name="connsiteX32" fmla="*/ 175300 w 310972"/>
              <a:gd name="connsiteY32" fmla="*/ 290402 h 369204"/>
              <a:gd name="connsiteX33" fmla="*/ 151251 w 310972"/>
              <a:gd name="connsiteY33" fmla="*/ 277546 h 369204"/>
              <a:gd name="connsiteX34" fmla="*/ 109355 w 310972"/>
              <a:gd name="connsiteY34" fmla="*/ 277546 h 369204"/>
              <a:gd name="connsiteX35" fmla="*/ 114346 w 310972"/>
              <a:gd name="connsiteY35" fmla="*/ 214626 h 369204"/>
              <a:gd name="connsiteX36" fmla="*/ 126446 w 310972"/>
              <a:gd name="connsiteY36" fmla="*/ 215533 h 369204"/>
              <a:gd name="connsiteX37" fmla="*/ 126446 w 310972"/>
              <a:gd name="connsiteY37" fmla="*/ 265295 h 369204"/>
              <a:gd name="connsiteX38" fmla="*/ 151251 w 310972"/>
              <a:gd name="connsiteY38" fmla="*/ 265295 h 369204"/>
              <a:gd name="connsiteX39" fmla="*/ 185434 w 310972"/>
              <a:gd name="connsiteY39" fmla="*/ 282991 h 369204"/>
              <a:gd name="connsiteX40" fmla="*/ 195417 w 310972"/>
              <a:gd name="connsiteY40" fmla="*/ 321258 h 369204"/>
              <a:gd name="connsiteX41" fmla="*/ 195417 w 310972"/>
              <a:gd name="connsiteY41" fmla="*/ 327156 h 369204"/>
              <a:gd name="connsiteX42" fmla="*/ 310973 w 310972"/>
              <a:gd name="connsiteY42" fmla="*/ 327156 h 369204"/>
              <a:gd name="connsiteX43" fmla="*/ 294033 w 310972"/>
              <a:gd name="connsiteY43" fmla="*/ 300234 h 3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972" h="369204">
                <a:moveTo>
                  <a:pt x="294033" y="300234"/>
                </a:moveTo>
                <a:cubicBezTo>
                  <a:pt x="288037" y="297120"/>
                  <a:pt x="281756" y="294588"/>
                  <a:pt x="275277" y="292671"/>
                </a:cubicBezTo>
                <a:lnTo>
                  <a:pt x="265446" y="288285"/>
                </a:lnTo>
                <a:lnTo>
                  <a:pt x="265446" y="288285"/>
                </a:lnTo>
                <a:cubicBezTo>
                  <a:pt x="261933" y="286578"/>
                  <a:pt x="259029" y="283832"/>
                  <a:pt x="257127" y="280420"/>
                </a:cubicBezTo>
                <a:cubicBezTo>
                  <a:pt x="256755" y="279550"/>
                  <a:pt x="256500" y="278635"/>
                  <a:pt x="256371" y="277697"/>
                </a:cubicBezTo>
                <a:lnTo>
                  <a:pt x="256371" y="277697"/>
                </a:lnTo>
                <a:cubicBezTo>
                  <a:pt x="256371" y="270740"/>
                  <a:pt x="221281" y="96196"/>
                  <a:pt x="221281" y="96196"/>
                </a:cubicBezTo>
                <a:lnTo>
                  <a:pt x="174090" y="75323"/>
                </a:lnTo>
                <a:cubicBezTo>
                  <a:pt x="184851" y="63721"/>
                  <a:pt x="184851" y="45785"/>
                  <a:pt x="174090" y="34183"/>
                </a:cubicBezTo>
                <a:lnTo>
                  <a:pt x="173183" y="32368"/>
                </a:lnTo>
                <a:cubicBezTo>
                  <a:pt x="187505" y="30173"/>
                  <a:pt x="202101" y="33945"/>
                  <a:pt x="213567" y="42804"/>
                </a:cubicBezTo>
                <a:cubicBezTo>
                  <a:pt x="222331" y="52173"/>
                  <a:pt x="228029" y="63992"/>
                  <a:pt x="229902" y="76684"/>
                </a:cubicBezTo>
                <a:lnTo>
                  <a:pt x="287378" y="75626"/>
                </a:lnTo>
                <a:lnTo>
                  <a:pt x="287378" y="0"/>
                </a:lnTo>
                <a:lnTo>
                  <a:pt x="17091" y="0"/>
                </a:lnTo>
                <a:lnTo>
                  <a:pt x="17091" y="75626"/>
                </a:lnTo>
                <a:lnTo>
                  <a:pt x="75626" y="76987"/>
                </a:lnTo>
                <a:cubicBezTo>
                  <a:pt x="77498" y="64295"/>
                  <a:pt x="83197" y="52476"/>
                  <a:pt x="91961" y="43107"/>
                </a:cubicBezTo>
                <a:cubicBezTo>
                  <a:pt x="102908" y="34494"/>
                  <a:pt x="116874" y="30675"/>
                  <a:pt x="130681" y="32519"/>
                </a:cubicBezTo>
                <a:cubicBezTo>
                  <a:pt x="124417" y="38327"/>
                  <a:pt x="120901" y="46513"/>
                  <a:pt x="121001" y="55055"/>
                </a:cubicBezTo>
                <a:cubicBezTo>
                  <a:pt x="120949" y="64028"/>
                  <a:pt x="124883" y="72561"/>
                  <a:pt x="131740" y="78348"/>
                </a:cubicBezTo>
                <a:cubicBezTo>
                  <a:pt x="122514" y="81676"/>
                  <a:pt x="89238" y="92717"/>
                  <a:pt x="89238" y="92717"/>
                </a:cubicBezTo>
                <a:lnTo>
                  <a:pt x="45375" y="289797"/>
                </a:lnTo>
                <a:cubicBezTo>
                  <a:pt x="34879" y="291937"/>
                  <a:pt x="24708" y="295446"/>
                  <a:pt x="15125" y="300234"/>
                </a:cubicBezTo>
                <a:cubicBezTo>
                  <a:pt x="7029" y="307240"/>
                  <a:pt x="1672" y="316884"/>
                  <a:pt x="0" y="327459"/>
                </a:cubicBezTo>
                <a:lnTo>
                  <a:pt x="113892" y="327459"/>
                </a:lnTo>
                <a:cubicBezTo>
                  <a:pt x="116941" y="336663"/>
                  <a:pt x="121489" y="345299"/>
                  <a:pt x="127354" y="353020"/>
                </a:cubicBezTo>
                <a:cubicBezTo>
                  <a:pt x="134156" y="359960"/>
                  <a:pt x="142283" y="365463"/>
                  <a:pt x="151251" y="369204"/>
                </a:cubicBezTo>
                <a:lnTo>
                  <a:pt x="151251" y="327459"/>
                </a:lnTo>
                <a:lnTo>
                  <a:pt x="182863" y="327459"/>
                </a:lnTo>
                <a:cubicBezTo>
                  <a:pt x="182863" y="325341"/>
                  <a:pt x="182863" y="323829"/>
                  <a:pt x="182863" y="323829"/>
                </a:cubicBezTo>
                <a:cubicBezTo>
                  <a:pt x="184575" y="312134"/>
                  <a:pt x="181880" y="300221"/>
                  <a:pt x="175300" y="290402"/>
                </a:cubicBezTo>
                <a:cubicBezTo>
                  <a:pt x="169883" y="282426"/>
                  <a:pt x="160893" y="277620"/>
                  <a:pt x="151251" y="277546"/>
                </a:cubicBezTo>
                <a:lnTo>
                  <a:pt x="109355" y="277546"/>
                </a:lnTo>
                <a:cubicBezTo>
                  <a:pt x="109355" y="277546"/>
                  <a:pt x="114346" y="222944"/>
                  <a:pt x="114346" y="214626"/>
                </a:cubicBezTo>
                <a:cubicBezTo>
                  <a:pt x="114346" y="206307"/>
                  <a:pt x="126446" y="215533"/>
                  <a:pt x="126446" y="215533"/>
                </a:cubicBezTo>
                <a:lnTo>
                  <a:pt x="126446" y="265295"/>
                </a:lnTo>
                <a:lnTo>
                  <a:pt x="151251" y="265295"/>
                </a:lnTo>
                <a:cubicBezTo>
                  <a:pt x="164958" y="264803"/>
                  <a:pt x="177923" y="271515"/>
                  <a:pt x="185434" y="282991"/>
                </a:cubicBezTo>
                <a:cubicBezTo>
                  <a:pt x="192954" y="294268"/>
                  <a:pt x="196470" y="307744"/>
                  <a:pt x="195417" y="321258"/>
                </a:cubicBezTo>
                <a:lnTo>
                  <a:pt x="195417" y="327156"/>
                </a:lnTo>
                <a:lnTo>
                  <a:pt x="310973" y="327156"/>
                </a:lnTo>
                <a:cubicBezTo>
                  <a:pt x="308760" y="316432"/>
                  <a:pt x="302743" y="306870"/>
                  <a:pt x="294033" y="300234"/>
                </a:cubicBezTo>
                <a:close/>
              </a:path>
            </a:pathLst>
          </a:custGeom>
          <a:solidFill>
            <a:schemeClr val="bg1"/>
          </a:solidFill>
          <a:ln w="15020" cap="flat">
            <a:noFill/>
            <a:prstDash val="solid"/>
            <a:miter/>
          </a:ln>
        </p:spPr>
        <p:txBody>
          <a:bodyPr rtlCol="0" anchor="ctr"/>
          <a:lstStyle/>
          <a:p>
            <a:endParaRPr lang="en-US"/>
          </a:p>
        </p:txBody>
      </p:sp>
      <p:sp>
        <p:nvSpPr>
          <p:cNvPr id="11" name="Oval 10">
            <a:extLst>
              <a:ext uri="{FF2B5EF4-FFF2-40B4-BE49-F238E27FC236}">
                <a16:creationId xmlns:a16="http://schemas.microsoft.com/office/drawing/2014/main" id="{5AE3805E-7C01-F242-A361-28B63865B544}"/>
              </a:ext>
            </a:extLst>
          </p:cNvPr>
          <p:cNvSpPr/>
          <p:nvPr/>
        </p:nvSpPr>
        <p:spPr>
          <a:xfrm>
            <a:off x="1173845" y="2493686"/>
            <a:ext cx="1650190" cy="1650190"/>
          </a:xfrm>
          <a:prstGeom prst="ellipse">
            <a:avLst/>
          </a:prstGeom>
          <a:noFill/>
          <a:ln w="1905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 name="Footer Placeholder 1">
            <a:extLst>
              <a:ext uri="{FF2B5EF4-FFF2-40B4-BE49-F238E27FC236}">
                <a16:creationId xmlns:a16="http://schemas.microsoft.com/office/drawing/2014/main" id="{1D1BBE51-E49F-474C-8C7B-98BE27CAE7C7}"/>
              </a:ext>
            </a:extLst>
          </p:cNvPr>
          <p:cNvSpPr>
            <a:spLocks noGrp="1"/>
          </p:cNvSpPr>
          <p:nvPr>
            <p:ph type="ftr" sz="quarter" idx="10"/>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221012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_3">
    <p:spTree>
      <p:nvGrpSpPr>
        <p:cNvPr id="1" name=""/>
        <p:cNvGrpSpPr/>
        <p:nvPr/>
      </p:nvGrpSpPr>
      <p:grpSpPr>
        <a:xfrm>
          <a:off x="0" y="0"/>
          <a:ext cx="0" cy="0"/>
          <a:chOff x="0" y="0"/>
          <a:chExt cx="0" cy="0"/>
        </a:xfrm>
      </p:grpSpPr>
      <p:sp>
        <p:nvSpPr>
          <p:cNvPr id="4" name="Rectangle 12">
            <a:extLst>
              <a:ext uri="{FF2B5EF4-FFF2-40B4-BE49-F238E27FC236}">
                <a16:creationId xmlns:a16="http://schemas.microsoft.com/office/drawing/2014/main" id="{CD68BE5F-92DB-3D47-8353-6DB37E68F855}"/>
              </a:ext>
            </a:extLst>
          </p:cNvPr>
          <p:cNvSpPr/>
          <p:nvPr/>
        </p:nvSpPr>
        <p:spPr>
          <a:xfrm>
            <a:off x="2379937" y="-194871"/>
            <a:ext cx="783999" cy="7210268"/>
          </a:xfrm>
          <a:prstGeom prst="rect">
            <a:avLst/>
          </a:prstGeom>
          <a:solidFill>
            <a:schemeClr val="accent2">
              <a:alpha val="40000"/>
            </a:schemeClr>
          </a:solidFill>
          <a:ln w="12700">
            <a:miter lim="400000"/>
          </a:ln>
        </p:spPr>
        <p:txBody>
          <a:bodyPr lIns="45701" tIns="45701" rIns="45701" bIns="45701" anchor="ctr"/>
          <a:lstStyle/>
          <a:p>
            <a:pPr algn="ctr">
              <a:defRPr>
                <a:solidFill>
                  <a:srgbClr val="FFFFFF"/>
                </a:solidFill>
              </a:defRPr>
            </a:pPr>
            <a:endParaRPr sz="1800"/>
          </a:p>
        </p:txBody>
      </p:sp>
      <p:sp>
        <p:nvSpPr>
          <p:cNvPr id="5" name="Body Level One…">
            <a:extLst>
              <a:ext uri="{FF2B5EF4-FFF2-40B4-BE49-F238E27FC236}">
                <a16:creationId xmlns:a16="http://schemas.microsoft.com/office/drawing/2014/main" id="{8A343D3B-E06E-5649-A9C5-806AA18BBC74}"/>
              </a:ext>
            </a:extLst>
          </p:cNvPr>
          <p:cNvSpPr txBox="1">
            <a:spLocks noGrp="1"/>
          </p:cNvSpPr>
          <p:nvPr>
            <p:ph type="body" sz="quarter" idx="1" hasCustomPrompt="1"/>
          </p:nvPr>
        </p:nvSpPr>
        <p:spPr>
          <a:xfrm>
            <a:off x="3586633" y="3528193"/>
            <a:ext cx="8940774" cy="309564"/>
          </a:xfrm>
          <a:prstGeom prst="rect">
            <a:avLst/>
          </a:prstGeom>
        </p:spPr>
        <p:txBody>
          <a:bodyPr>
            <a:noAutofit/>
          </a:bodyPr>
          <a:lstStyle>
            <a:lvl1pPr marL="0" indent="0">
              <a:buNone/>
              <a:defRPr i="1">
                <a:solidFill>
                  <a:srgbClr val="333333"/>
                </a:solidFill>
              </a:defRPr>
            </a:lvl1pPr>
            <a:lvl2pPr marL="0" indent="0">
              <a:buNone/>
              <a:defRPr i="1">
                <a:solidFill>
                  <a:srgbClr val="333333"/>
                </a:solidFill>
              </a:defRPr>
            </a:lvl2pPr>
            <a:lvl3pPr marL="914126" indent="0">
              <a:buNone/>
              <a:defRPr i="1">
                <a:solidFill>
                  <a:srgbClr val="333333"/>
                </a:solidFill>
              </a:defRPr>
            </a:lvl3pPr>
            <a:lvl4pPr marL="1371188" indent="0">
              <a:buNone/>
              <a:defRPr i="1">
                <a:solidFill>
                  <a:srgbClr val="333333"/>
                </a:solidFill>
              </a:defRPr>
            </a:lvl4pPr>
            <a:lvl5pPr marL="0" indent="0">
              <a:buNone/>
              <a:defRPr i="1">
                <a:solidFill>
                  <a:srgbClr val="333333"/>
                </a:solidFill>
              </a:defRPr>
            </a:lvl5pPr>
          </a:lstStyle>
          <a:p>
            <a:r>
              <a:rPr lang="en-US" dirty="0"/>
              <a:t>Subtitle</a:t>
            </a:r>
            <a:r>
              <a:rPr dirty="0"/>
              <a:t> title if any</a:t>
            </a:r>
          </a:p>
        </p:txBody>
      </p:sp>
      <p:sp>
        <p:nvSpPr>
          <p:cNvPr id="6" name="Section title">
            <a:extLst>
              <a:ext uri="{FF2B5EF4-FFF2-40B4-BE49-F238E27FC236}">
                <a16:creationId xmlns:a16="http://schemas.microsoft.com/office/drawing/2014/main" id="{11760B04-FD97-8C43-9FD5-0F163144A71B}"/>
              </a:ext>
            </a:extLst>
          </p:cNvPr>
          <p:cNvSpPr txBox="1">
            <a:spLocks noGrp="1"/>
          </p:cNvSpPr>
          <p:nvPr>
            <p:ph type="title" hasCustomPrompt="1"/>
          </p:nvPr>
        </p:nvSpPr>
        <p:spPr>
          <a:xfrm>
            <a:off x="3586633" y="2903394"/>
            <a:ext cx="8940773" cy="590933"/>
          </a:xfrm>
          <a:prstGeom prst="rect">
            <a:avLst/>
          </a:prstGeom>
        </p:spPr>
        <p:txBody>
          <a:bodyPr/>
          <a:lstStyle>
            <a:lvl1pPr>
              <a:defRPr sz="4399" b="1" i="0">
                <a:latin typeface="Arial Narrow" panose="020B0604020202020204" pitchFamily="34" charset="0"/>
                <a:cs typeface="Arial Narrow" panose="020B0604020202020204" pitchFamily="34" charset="0"/>
              </a:defRPr>
            </a:lvl1pPr>
          </a:lstStyle>
          <a:p>
            <a:r>
              <a:rPr dirty="0"/>
              <a:t>Section title</a:t>
            </a:r>
          </a:p>
        </p:txBody>
      </p:sp>
      <p:sp>
        <p:nvSpPr>
          <p:cNvPr id="7" name="Rectangle 12">
            <a:extLst>
              <a:ext uri="{FF2B5EF4-FFF2-40B4-BE49-F238E27FC236}">
                <a16:creationId xmlns:a16="http://schemas.microsoft.com/office/drawing/2014/main" id="{5DAFC82A-1A28-CE4C-A275-033AF2B246D0}"/>
              </a:ext>
            </a:extLst>
          </p:cNvPr>
          <p:cNvSpPr/>
          <p:nvPr/>
        </p:nvSpPr>
        <p:spPr>
          <a:xfrm>
            <a:off x="3294637" y="-174762"/>
            <a:ext cx="116325" cy="7210268"/>
          </a:xfrm>
          <a:prstGeom prst="rect">
            <a:avLst/>
          </a:prstGeom>
          <a:solidFill>
            <a:schemeClr val="accent3">
              <a:alpha val="40000"/>
            </a:schemeClr>
          </a:solidFill>
          <a:ln w="12700">
            <a:miter lim="400000"/>
          </a:ln>
        </p:spPr>
        <p:txBody>
          <a:bodyPr lIns="45701" tIns="45701" rIns="45701" bIns="45701" anchor="ctr"/>
          <a:lstStyle/>
          <a:p>
            <a:pPr algn="ctr">
              <a:defRPr>
                <a:solidFill>
                  <a:srgbClr val="FFFFFF"/>
                </a:solidFill>
              </a:defRPr>
            </a:pPr>
            <a:endParaRPr sz="1800"/>
          </a:p>
        </p:txBody>
      </p:sp>
      <p:sp>
        <p:nvSpPr>
          <p:cNvPr id="3" name="Footer Placeholder 2">
            <a:extLst>
              <a:ext uri="{FF2B5EF4-FFF2-40B4-BE49-F238E27FC236}">
                <a16:creationId xmlns:a16="http://schemas.microsoft.com/office/drawing/2014/main" id="{D5571485-27B0-2342-9146-35670965C2F3}"/>
              </a:ext>
            </a:extLst>
          </p:cNvPr>
          <p:cNvSpPr>
            <a:spLocks noGrp="1"/>
          </p:cNvSpPr>
          <p:nvPr>
            <p:ph type="ftr" sz="quarter" idx="10"/>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2313839530"/>
      </p:ext>
    </p:extLst>
  </p:cSld>
  <p:clrMapOvr>
    <a:masterClrMapping/>
  </p:clrMapOvr>
  <p:extLst>
    <p:ext uri="{DCECCB84-F9BA-43D5-87BE-67443E8EF086}">
      <p15:sldGuideLst xmlns:p15="http://schemas.microsoft.com/office/powerpoint/2012/main">
        <p15:guide id="1" pos="21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_4">
    <p:spTree>
      <p:nvGrpSpPr>
        <p:cNvPr id="1" name=""/>
        <p:cNvGrpSpPr/>
        <p:nvPr/>
      </p:nvGrpSpPr>
      <p:grpSpPr>
        <a:xfrm>
          <a:off x="0" y="0"/>
          <a:ext cx="0" cy="0"/>
          <a:chOff x="0" y="0"/>
          <a:chExt cx="0" cy="0"/>
        </a:xfrm>
      </p:grpSpPr>
      <p:sp>
        <p:nvSpPr>
          <p:cNvPr id="10" name="Body Level One…">
            <a:extLst>
              <a:ext uri="{FF2B5EF4-FFF2-40B4-BE49-F238E27FC236}">
                <a16:creationId xmlns:a16="http://schemas.microsoft.com/office/drawing/2014/main" id="{60D85BD1-D369-7245-B4EF-068096095924}"/>
              </a:ext>
            </a:extLst>
          </p:cNvPr>
          <p:cNvSpPr txBox="1">
            <a:spLocks noGrp="1"/>
          </p:cNvSpPr>
          <p:nvPr>
            <p:ph type="body" sz="quarter" idx="1" hasCustomPrompt="1"/>
          </p:nvPr>
        </p:nvSpPr>
        <p:spPr>
          <a:xfrm>
            <a:off x="3845620" y="3528193"/>
            <a:ext cx="8940774" cy="309564"/>
          </a:xfrm>
          <a:prstGeom prst="rect">
            <a:avLst/>
          </a:prstGeom>
        </p:spPr>
        <p:txBody>
          <a:bodyPr>
            <a:noAutofit/>
          </a:bodyPr>
          <a:lstStyle>
            <a:lvl1pPr marL="0" indent="0">
              <a:buNone/>
              <a:defRPr i="1">
                <a:solidFill>
                  <a:srgbClr val="333333"/>
                </a:solidFill>
              </a:defRPr>
            </a:lvl1pPr>
            <a:lvl2pPr marL="0" indent="0">
              <a:buNone/>
              <a:defRPr i="1">
                <a:solidFill>
                  <a:srgbClr val="333333"/>
                </a:solidFill>
              </a:defRPr>
            </a:lvl2pPr>
            <a:lvl3pPr marL="914126" indent="0">
              <a:buNone/>
              <a:defRPr i="1">
                <a:solidFill>
                  <a:srgbClr val="333333"/>
                </a:solidFill>
              </a:defRPr>
            </a:lvl3pPr>
            <a:lvl4pPr marL="1371188" indent="0">
              <a:buNone/>
              <a:defRPr i="1">
                <a:solidFill>
                  <a:srgbClr val="333333"/>
                </a:solidFill>
              </a:defRPr>
            </a:lvl4pPr>
            <a:lvl5pPr marL="0" indent="0">
              <a:buNone/>
              <a:defRPr i="1">
                <a:solidFill>
                  <a:srgbClr val="333333"/>
                </a:solidFill>
              </a:defRPr>
            </a:lvl5pPr>
          </a:lstStyle>
          <a:p>
            <a:r>
              <a:rPr lang="en-US" dirty="0"/>
              <a:t>Subtitle</a:t>
            </a:r>
            <a:r>
              <a:rPr dirty="0"/>
              <a:t> title if any</a:t>
            </a:r>
          </a:p>
        </p:txBody>
      </p:sp>
      <p:sp>
        <p:nvSpPr>
          <p:cNvPr id="11" name="Section title">
            <a:extLst>
              <a:ext uri="{FF2B5EF4-FFF2-40B4-BE49-F238E27FC236}">
                <a16:creationId xmlns:a16="http://schemas.microsoft.com/office/drawing/2014/main" id="{F3C5B133-FBD7-564A-A380-DFDA2FD979C6}"/>
              </a:ext>
            </a:extLst>
          </p:cNvPr>
          <p:cNvSpPr txBox="1">
            <a:spLocks noGrp="1"/>
          </p:cNvSpPr>
          <p:nvPr>
            <p:ph type="title" hasCustomPrompt="1"/>
          </p:nvPr>
        </p:nvSpPr>
        <p:spPr>
          <a:xfrm>
            <a:off x="3845620" y="2903394"/>
            <a:ext cx="8940773" cy="590933"/>
          </a:xfrm>
          <a:prstGeom prst="rect">
            <a:avLst/>
          </a:prstGeom>
        </p:spPr>
        <p:txBody>
          <a:bodyPr/>
          <a:lstStyle>
            <a:lvl1pPr>
              <a:defRPr sz="4399" b="1" i="0">
                <a:latin typeface="Arial Narrow" panose="020B0604020202020204" pitchFamily="34" charset="0"/>
                <a:cs typeface="Arial Narrow" panose="020B0604020202020204" pitchFamily="34" charset="0"/>
              </a:defRPr>
            </a:lvl1pPr>
          </a:lstStyle>
          <a:p>
            <a:r>
              <a:rPr dirty="0"/>
              <a:t>Section title</a:t>
            </a:r>
          </a:p>
        </p:txBody>
      </p:sp>
      <p:sp>
        <p:nvSpPr>
          <p:cNvPr id="6" name="Rectangle 12">
            <a:extLst>
              <a:ext uri="{FF2B5EF4-FFF2-40B4-BE49-F238E27FC236}">
                <a16:creationId xmlns:a16="http://schemas.microsoft.com/office/drawing/2014/main" id="{544B37B0-2B67-ED49-A8B8-E2CE026FAB1E}"/>
              </a:ext>
            </a:extLst>
          </p:cNvPr>
          <p:cNvSpPr/>
          <p:nvPr/>
        </p:nvSpPr>
        <p:spPr>
          <a:xfrm>
            <a:off x="2379937" y="-194871"/>
            <a:ext cx="783999" cy="7210268"/>
          </a:xfrm>
          <a:prstGeom prst="rect">
            <a:avLst/>
          </a:prstGeom>
          <a:solidFill>
            <a:schemeClr val="accent1"/>
          </a:solidFill>
          <a:ln w="12700">
            <a:miter lim="400000"/>
          </a:ln>
        </p:spPr>
        <p:txBody>
          <a:bodyPr lIns="45701" tIns="45701" rIns="45701" bIns="45701" anchor="ctr"/>
          <a:lstStyle/>
          <a:p>
            <a:pPr algn="ctr">
              <a:defRPr>
                <a:solidFill>
                  <a:srgbClr val="FFFFFF"/>
                </a:solidFill>
              </a:defRPr>
            </a:pPr>
            <a:endParaRPr sz="1800"/>
          </a:p>
        </p:txBody>
      </p:sp>
      <p:sp>
        <p:nvSpPr>
          <p:cNvPr id="8" name="Rectangle 12">
            <a:extLst>
              <a:ext uri="{FF2B5EF4-FFF2-40B4-BE49-F238E27FC236}">
                <a16:creationId xmlns:a16="http://schemas.microsoft.com/office/drawing/2014/main" id="{EE3E5391-E737-1A48-8B22-1F45307591EB}"/>
              </a:ext>
            </a:extLst>
          </p:cNvPr>
          <p:cNvSpPr/>
          <p:nvPr/>
        </p:nvSpPr>
        <p:spPr>
          <a:xfrm>
            <a:off x="3294637" y="-174762"/>
            <a:ext cx="116325" cy="7210268"/>
          </a:xfrm>
          <a:prstGeom prst="rect">
            <a:avLst/>
          </a:prstGeom>
          <a:solidFill>
            <a:schemeClr val="accent3">
              <a:alpha val="40000"/>
            </a:schemeClr>
          </a:solidFill>
          <a:ln w="12700">
            <a:miter lim="400000"/>
          </a:ln>
        </p:spPr>
        <p:txBody>
          <a:bodyPr lIns="45701" tIns="45701" rIns="45701" bIns="45701" anchor="ctr"/>
          <a:lstStyle/>
          <a:p>
            <a:pPr algn="ctr">
              <a:defRPr>
                <a:solidFill>
                  <a:srgbClr val="FFFFFF"/>
                </a:solidFill>
              </a:defRPr>
            </a:pPr>
            <a:endParaRPr sz="1800"/>
          </a:p>
        </p:txBody>
      </p:sp>
      <p:sp>
        <p:nvSpPr>
          <p:cNvPr id="3" name="Footer Placeholder 2">
            <a:extLst>
              <a:ext uri="{FF2B5EF4-FFF2-40B4-BE49-F238E27FC236}">
                <a16:creationId xmlns:a16="http://schemas.microsoft.com/office/drawing/2014/main" id="{BB1CCD05-19B3-294E-8866-6ACC6D19A6C5}"/>
              </a:ext>
            </a:extLst>
          </p:cNvPr>
          <p:cNvSpPr>
            <a:spLocks noGrp="1"/>
          </p:cNvSpPr>
          <p:nvPr>
            <p:ph type="ftr" sz="quarter" idx="10"/>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3892855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_2">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515D078B-251F-3F40-A593-812735E3BCDB}"/>
              </a:ext>
            </a:extLst>
          </p:cNvPr>
          <p:cNvSpPr>
            <a:spLocks noGrp="1"/>
          </p:cNvSpPr>
          <p:nvPr>
            <p:ph sz="quarter" idx="13"/>
          </p:nvPr>
        </p:nvSpPr>
        <p:spPr>
          <a:xfrm>
            <a:off x="710269" y="1828800"/>
            <a:ext cx="10769599" cy="4654550"/>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2">
            <a:extLst>
              <a:ext uri="{FF2B5EF4-FFF2-40B4-BE49-F238E27FC236}">
                <a16:creationId xmlns:a16="http://schemas.microsoft.com/office/drawing/2014/main" id="{AFD76DB7-353C-EF4B-B706-20D20A6050DE}"/>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5DA3ECC-5B2B-1348-A0C9-CA97E4CD0F14}"/>
              </a:ext>
            </a:extLst>
          </p:cNvPr>
          <p:cNvSpPr>
            <a:spLocks noGrp="1"/>
          </p:cNvSpPr>
          <p:nvPr>
            <p:ph type="sldNum" sz="quarter" idx="15"/>
          </p:nvPr>
        </p:nvSpPr>
        <p:spPr/>
        <p:txBody>
          <a:bodyPr/>
          <a:lstStyle/>
          <a:p>
            <a:fld id="{786EED95-F4AC-45F3-BB16-0497B5C6F92E}" type="slidenum">
              <a:rPr lang="en-US" smtClean="0"/>
              <a:t>‹#›</a:t>
            </a:fld>
            <a:endParaRPr lang="en-US"/>
          </a:p>
        </p:txBody>
      </p:sp>
      <p:sp>
        <p:nvSpPr>
          <p:cNvPr id="3" name="Footer Placeholder 2">
            <a:extLst>
              <a:ext uri="{FF2B5EF4-FFF2-40B4-BE49-F238E27FC236}">
                <a16:creationId xmlns:a16="http://schemas.microsoft.com/office/drawing/2014/main" id="{147FF403-2B7B-4C45-8D7C-4AB285043AC7}"/>
              </a:ext>
            </a:extLst>
          </p:cNvPr>
          <p:cNvSpPr>
            <a:spLocks noGrp="1"/>
          </p:cNvSpPr>
          <p:nvPr>
            <p:ph type="ftr" sz="quarter" idx="16"/>
          </p:nvPr>
        </p:nvSpPr>
        <p:spPr/>
        <p:txBody>
          <a:bodyPr/>
          <a:lstStyle/>
          <a:p>
            <a:r>
              <a:rPr lang="en-US"/>
              <a:t>© 2021 Liberty Healthcare Corporation and All Liberty Affiliated Companies. All Rights Reserved. Proprietary and Confidential.    Do Not Reproduce Without Permission.</a:t>
            </a:r>
            <a:endParaRPr lang="en-US" dirty="0"/>
          </a:p>
        </p:txBody>
      </p:sp>
    </p:spTree>
    <p:extLst>
      <p:ext uri="{BB962C8B-B14F-4D97-AF65-F5344CB8AC3E}">
        <p14:creationId xmlns:p14="http://schemas.microsoft.com/office/powerpoint/2010/main" val="360432618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416029" y="367651"/>
            <a:ext cx="157094" cy="153888"/>
          </a:xfrm>
          <a:prstGeom prst="rect">
            <a:avLst/>
          </a:prstGeom>
          <a:ln w="12700">
            <a:miter lim="400000"/>
          </a:ln>
        </p:spPr>
        <p:txBody>
          <a:bodyPr wrap="none" lIns="0" tIns="0" rIns="0" bIns="0" anchor="ctr">
            <a:spAutoFit/>
          </a:bodyPr>
          <a:lstStyle>
            <a:lvl1pPr algn="r">
              <a:defRPr sz="1000">
                <a:solidFill>
                  <a:schemeClr val="accent1"/>
                </a:solidFill>
              </a:defRPr>
            </a:lvl1pPr>
          </a:lstStyle>
          <a:p>
            <a:fld id="{786EED95-F4AC-45F3-BB16-0497B5C6F92E}" type="slidenum">
              <a:rPr lang="en-US" smtClean="0"/>
              <a:t>‹#›</a:t>
            </a:fld>
            <a:endParaRPr lang="en-US"/>
          </a:p>
        </p:txBody>
      </p:sp>
      <p:sp>
        <p:nvSpPr>
          <p:cNvPr id="6" name="Freeform 5">
            <a:extLst>
              <a:ext uri="{FF2B5EF4-FFF2-40B4-BE49-F238E27FC236}">
                <a16:creationId xmlns:a16="http://schemas.microsoft.com/office/drawing/2014/main" id="{2191869D-469A-604A-9D40-5FCA69B08A38}"/>
              </a:ext>
            </a:extLst>
          </p:cNvPr>
          <p:cNvSpPr/>
          <p:nvPr/>
        </p:nvSpPr>
        <p:spPr>
          <a:xfrm>
            <a:off x="893784" y="170937"/>
            <a:ext cx="252135" cy="299349"/>
          </a:xfrm>
          <a:custGeom>
            <a:avLst/>
            <a:gdLst>
              <a:gd name="connsiteX0" fmla="*/ 294033 w 310972"/>
              <a:gd name="connsiteY0" fmla="*/ 300234 h 369204"/>
              <a:gd name="connsiteX1" fmla="*/ 275277 w 310972"/>
              <a:gd name="connsiteY1" fmla="*/ 292671 h 369204"/>
              <a:gd name="connsiteX2" fmla="*/ 265446 w 310972"/>
              <a:gd name="connsiteY2" fmla="*/ 288285 h 369204"/>
              <a:gd name="connsiteX3" fmla="*/ 265446 w 310972"/>
              <a:gd name="connsiteY3" fmla="*/ 288285 h 369204"/>
              <a:gd name="connsiteX4" fmla="*/ 257127 w 310972"/>
              <a:gd name="connsiteY4" fmla="*/ 280420 h 369204"/>
              <a:gd name="connsiteX5" fmla="*/ 256371 w 310972"/>
              <a:gd name="connsiteY5" fmla="*/ 277697 h 369204"/>
              <a:gd name="connsiteX6" fmla="*/ 256371 w 310972"/>
              <a:gd name="connsiteY6" fmla="*/ 277697 h 369204"/>
              <a:gd name="connsiteX7" fmla="*/ 221281 w 310972"/>
              <a:gd name="connsiteY7" fmla="*/ 96196 h 369204"/>
              <a:gd name="connsiteX8" fmla="*/ 174090 w 310972"/>
              <a:gd name="connsiteY8" fmla="*/ 75323 h 369204"/>
              <a:gd name="connsiteX9" fmla="*/ 174090 w 310972"/>
              <a:gd name="connsiteY9" fmla="*/ 34183 h 369204"/>
              <a:gd name="connsiteX10" fmla="*/ 173183 w 310972"/>
              <a:gd name="connsiteY10" fmla="*/ 32368 h 369204"/>
              <a:gd name="connsiteX11" fmla="*/ 213567 w 310972"/>
              <a:gd name="connsiteY11" fmla="*/ 42804 h 369204"/>
              <a:gd name="connsiteX12" fmla="*/ 229902 w 310972"/>
              <a:gd name="connsiteY12" fmla="*/ 76684 h 369204"/>
              <a:gd name="connsiteX13" fmla="*/ 287378 w 310972"/>
              <a:gd name="connsiteY13" fmla="*/ 75626 h 369204"/>
              <a:gd name="connsiteX14" fmla="*/ 287378 w 310972"/>
              <a:gd name="connsiteY14" fmla="*/ 0 h 369204"/>
              <a:gd name="connsiteX15" fmla="*/ 17091 w 310972"/>
              <a:gd name="connsiteY15" fmla="*/ 0 h 369204"/>
              <a:gd name="connsiteX16" fmla="*/ 17091 w 310972"/>
              <a:gd name="connsiteY16" fmla="*/ 75626 h 369204"/>
              <a:gd name="connsiteX17" fmla="*/ 75626 w 310972"/>
              <a:gd name="connsiteY17" fmla="*/ 76987 h 369204"/>
              <a:gd name="connsiteX18" fmla="*/ 91961 w 310972"/>
              <a:gd name="connsiteY18" fmla="*/ 43107 h 369204"/>
              <a:gd name="connsiteX19" fmla="*/ 130681 w 310972"/>
              <a:gd name="connsiteY19" fmla="*/ 32519 h 369204"/>
              <a:gd name="connsiteX20" fmla="*/ 121001 w 310972"/>
              <a:gd name="connsiteY20" fmla="*/ 55055 h 369204"/>
              <a:gd name="connsiteX21" fmla="*/ 131740 w 310972"/>
              <a:gd name="connsiteY21" fmla="*/ 78348 h 369204"/>
              <a:gd name="connsiteX22" fmla="*/ 89238 w 310972"/>
              <a:gd name="connsiteY22" fmla="*/ 92717 h 369204"/>
              <a:gd name="connsiteX23" fmla="*/ 45375 w 310972"/>
              <a:gd name="connsiteY23" fmla="*/ 289797 h 369204"/>
              <a:gd name="connsiteX24" fmla="*/ 15125 w 310972"/>
              <a:gd name="connsiteY24" fmla="*/ 300234 h 369204"/>
              <a:gd name="connsiteX25" fmla="*/ 0 w 310972"/>
              <a:gd name="connsiteY25" fmla="*/ 327459 h 369204"/>
              <a:gd name="connsiteX26" fmla="*/ 113892 w 310972"/>
              <a:gd name="connsiteY26" fmla="*/ 327459 h 369204"/>
              <a:gd name="connsiteX27" fmla="*/ 127354 w 310972"/>
              <a:gd name="connsiteY27" fmla="*/ 353020 h 369204"/>
              <a:gd name="connsiteX28" fmla="*/ 151251 w 310972"/>
              <a:gd name="connsiteY28" fmla="*/ 369204 h 369204"/>
              <a:gd name="connsiteX29" fmla="*/ 151251 w 310972"/>
              <a:gd name="connsiteY29" fmla="*/ 327459 h 369204"/>
              <a:gd name="connsiteX30" fmla="*/ 182863 w 310972"/>
              <a:gd name="connsiteY30" fmla="*/ 327459 h 369204"/>
              <a:gd name="connsiteX31" fmla="*/ 182863 w 310972"/>
              <a:gd name="connsiteY31" fmla="*/ 323829 h 369204"/>
              <a:gd name="connsiteX32" fmla="*/ 175300 w 310972"/>
              <a:gd name="connsiteY32" fmla="*/ 290402 h 369204"/>
              <a:gd name="connsiteX33" fmla="*/ 151251 w 310972"/>
              <a:gd name="connsiteY33" fmla="*/ 277546 h 369204"/>
              <a:gd name="connsiteX34" fmla="*/ 109355 w 310972"/>
              <a:gd name="connsiteY34" fmla="*/ 277546 h 369204"/>
              <a:gd name="connsiteX35" fmla="*/ 114346 w 310972"/>
              <a:gd name="connsiteY35" fmla="*/ 214626 h 369204"/>
              <a:gd name="connsiteX36" fmla="*/ 126446 w 310972"/>
              <a:gd name="connsiteY36" fmla="*/ 215533 h 369204"/>
              <a:gd name="connsiteX37" fmla="*/ 126446 w 310972"/>
              <a:gd name="connsiteY37" fmla="*/ 265295 h 369204"/>
              <a:gd name="connsiteX38" fmla="*/ 151251 w 310972"/>
              <a:gd name="connsiteY38" fmla="*/ 265295 h 369204"/>
              <a:gd name="connsiteX39" fmla="*/ 185434 w 310972"/>
              <a:gd name="connsiteY39" fmla="*/ 282991 h 369204"/>
              <a:gd name="connsiteX40" fmla="*/ 195417 w 310972"/>
              <a:gd name="connsiteY40" fmla="*/ 321258 h 369204"/>
              <a:gd name="connsiteX41" fmla="*/ 195417 w 310972"/>
              <a:gd name="connsiteY41" fmla="*/ 327156 h 369204"/>
              <a:gd name="connsiteX42" fmla="*/ 310973 w 310972"/>
              <a:gd name="connsiteY42" fmla="*/ 327156 h 369204"/>
              <a:gd name="connsiteX43" fmla="*/ 294033 w 310972"/>
              <a:gd name="connsiteY43" fmla="*/ 300234 h 36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972" h="369204">
                <a:moveTo>
                  <a:pt x="294033" y="300234"/>
                </a:moveTo>
                <a:cubicBezTo>
                  <a:pt x="288037" y="297120"/>
                  <a:pt x="281756" y="294588"/>
                  <a:pt x="275277" y="292671"/>
                </a:cubicBezTo>
                <a:lnTo>
                  <a:pt x="265446" y="288285"/>
                </a:lnTo>
                <a:lnTo>
                  <a:pt x="265446" y="288285"/>
                </a:lnTo>
                <a:cubicBezTo>
                  <a:pt x="261933" y="286578"/>
                  <a:pt x="259029" y="283832"/>
                  <a:pt x="257127" y="280420"/>
                </a:cubicBezTo>
                <a:cubicBezTo>
                  <a:pt x="256755" y="279550"/>
                  <a:pt x="256500" y="278635"/>
                  <a:pt x="256371" y="277697"/>
                </a:cubicBezTo>
                <a:lnTo>
                  <a:pt x="256371" y="277697"/>
                </a:lnTo>
                <a:cubicBezTo>
                  <a:pt x="256371" y="270740"/>
                  <a:pt x="221281" y="96196"/>
                  <a:pt x="221281" y="96196"/>
                </a:cubicBezTo>
                <a:lnTo>
                  <a:pt x="174090" y="75323"/>
                </a:lnTo>
                <a:cubicBezTo>
                  <a:pt x="184851" y="63721"/>
                  <a:pt x="184851" y="45785"/>
                  <a:pt x="174090" y="34183"/>
                </a:cubicBezTo>
                <a:lnTo>
                  <a:pt x="173183" y="32368"/>
                </a:lnTo>
                <a:cubicBezTo>
                  <a:pt x="187505" y="30173"/>
                  <a:pt x="202101" y="33945"/>
                  <a:pt x="213567" y="42804"/>
                </a:cubicBezTo>
                <a:cubicBezTo>
                  <a:pt x="222331" y="52173"/>
                  <a:pt x="228029" y="63992"/>
                  <a:pt x="229902" y="76684"/>
                </a:cubicBezTo>
                <a:lnTo>
                  <a:pt x="287378" y="75626"/>
                </a:lnTo>
                <a:lnTo>
                  <a:pt x="287378" y="0"/>
                </a:lnTo>
                <a:lnTo>
                  <a:pt x="17091" y="0"/>
                </a:lnTo>
                <a:lnTo>
                  <a:pt x="17091" y="75626"/>
                </a:lnTo>
                <a:lnTo>
                  <a:pt x="75626" y="76987"/>
                </a:lnTo>
                <a:cubicBezTo>
                  <a:pt x="77498" y="64295"/>
                  <a:pt x="83197" y="52476"/>
                  <a:pt x="91961" y="43107"/>
                </a:cubicBezTo>
                <a:cubicBezTo>
                  <a:pt x="102908" y="34494"/>
                  <a:pt x="116874" y="30675"/>
                  <a:pt x="130681" y="32519"/>
                </a:cubicBezTo>
                <a:cubicBezTo>
                  <a:pt x="124417" y="38327"/>
                  <a:pt x="120901" y="46513"/>
                  <a:pt x="121001" y="55055"/>
                </a:cubicBezTo>
                <a:cubicBezTo>
                  <a:pt x="120949" y="64028"/>
                  <a:pt x="124883" y="72561"/>
                  <a:pt x="131740" y="78348"/>
                </a:cubicBezTo>
                <a:cubicBezTo>
                  <a:pt x="122514" y="81676"/>
                  <a:pt x="89238" y="92717"/>
                  <a:pt x="89238" y="92717"/>
                </a:cubicBezTo>
                <a:lnTo>
                  <a:pt x="45375" y="289797"/>
                </a:lnTo>
                <a:cubicBezTo>
                  <a:pt x="34879" y="291937"/>
                  <a:pt x="24708" y="295446"/>
                  <a:pt x="15125" y="300234"/>
                </a:cubicBezTo>
                <a:cubicBezTo>
                  <a:pt x="7029" y="307240"/>
                  <a:pt x="1672" y="316884"/>
                  <a:pt x="0" y="327459"/>
                </a:cubicBezTo>
                <a:lnTo>
                  <a:pt x="113892" y="327459"/>
                </a:lnTo>
                <a:cubicBezTo>
                  <a:pt x="116941" y="336663"/>
                  <a:pt x="121489" y="345299"/>
                  <a:pt x="127354" y="353020"/>
                </a:cubicBezTo>
                <a:cubicBezTo>
                  <a:pt x="134156" y="359960"/>
                  <a:pt x="142283" y="365463"/>
                  <a:pt x="151251" y="369204"/>
                </a:cubicBezTo>
                <a:lnTo>
                  <a:pt x="151251" y="327459"/>
                </a:lnTo>
                <a:lnTo>
                  <a:pt x="182863" y="327459"/>
                </a:lnTo>
                <a:cubicBezTo>
                  <a:pt x="182863" y="325341"/>
                  <a:pt x="182863" y="323829"/>
                  <a:pt x="182863" y="323829"/>
                </a:cubicBezTo>
                <a:cubicBezTo>
                  <a:pt x="184575" y="312134"/>
                  <a:pt x="181880" y="300221"/>
                  <a:pt x="175300" y="290402"/>
                </a:cubicBezTo>
                <a:cubicBezTo>
                  <a:pt x="169883" y="282426"/>
                  <a:pt x="160893" y="277620"/>
                  <a:pt x="151251" y="277546"/>
                </a:cubicBezTo>
                <a:lnTo>
                  <a:pt x="109355" y="277546"/>
                </a:lnTo>
                <a:cubicBezTo>
                  <a:pt x="109355" y="277546"/>
                  <a:pt x="114346" y="222944"/>
                  <a:pt x="114346" y="214626"/>
                </a:cubicBezTo>
                <a:cubicBezTo>
                  <a:pt x="114346" y="206307"/>
                  <a:pt x="126446" y="215533"/>
                  <a:pt x="126446" y="215533"/>
                </a:cubicBezTo>
                <a:lnTo>
                  <a:pt x="126446" y="265295"/>
                </a:lnTo>
                <a:lnTo>
                  <a:pt x="151251" y="265295"/>
                </a:lnTo>
                <a:cubicBezTo>
                  <a:pt x="164958" y="264803"/>
                  <a:pt x="177923" y="271515"/>
                  <a:pt x="185434" y="282991"/>
                </a:cubicBezTo>
                <a:cubicBezTo>
                  <a:pt x="192954" y="294268"/>
                  <a:pt x="196470" y="307744"/>
                  <a:pt x="195417" y="321258"/>
                </a:cubicBezTo>
                <a:lnTo>
                  <a:pt x="195417" y="327156"/>
                </a:lnTo>
                <a:lnTo>
                  <a:pt x="310973" y="327156"/>
                </a:lnTo>
                <a:cubicBezTo>
                  <a:pt x="308760" y="316432"/>
                  <a:pt x="302743" y="306870"/>
                  <a:pt x="294033" y="300234"/>
                </a:cubicBezTo>
                <a:close/>
              </a:path>
            </a:pathLst>
          </a:custGeom>
          <a:solidFill>
            <a:srgbClr val="0D4174"/>
          </a:solidFill>
          <a:ln w="15020" cap="flat">
            <a:noFill/>
            <a:prstDash val="solid"/>
            <a:miter/>
          </a:ln>
        </p:spPr>
        <p:txBody>
          <a:bodyPr rtlCol="0" anchor="ctr"/>
          <a:lstStyle/>
          <a:p>
            <a:endParaRPr lang="en-US"/>
          </a:p>
        </p:txBody>
      </p:sp>
      <p:cxnSp>
        <p:nvCxnSpPr>
          <p:cNvPr id="11" name="Straight Connector 10">
            <a:extLst>
              <a:ext uri="{FF2B5EF4-FFF2-40B4-BE49-F238E27FC236}">
                <a16:creationId xmlns:a16="http://schemas.microsoft.com/office/drawing/2014/main" id="{2F6C5822-3216-4F4E-80CB-90EAD9AB98F0}"/>
              </a:ext>
            </a:extLst>
          </p:cNvPr>
          <p:cNvCxnSpPr>
            <a:cxnSpLocks/>
          </p:cNvCxnSpPr>
          <p:nvPr/>
        </p:nvCxnSpPr>
        <p:spPr>
          <a:xfrm flipH="1">
            <a:off x="-304800" y="627063"/>
            <a:ext cx="12801600" cy="0"/>
          </a:xfrm>
          <a:prstGeom prst="line">
            <a:avLst/>
          </a:prstGeom>
          <a:ln w="15875">
            <a:solidFill>
              <a:schemeClr val="accent2"/>
            </a:solidFill>
          </a:ln>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39CD7B0C-3007-A046-8BAB-D0ED98F697A6}"/>
              </a:ext>
            </a:extLst>
          </p:cNvPr>
          <p:cNvCxnSpPr>
            <a:cxnSpLocks/>
          </p:cNvCxnSpPr>
          <p:nvPr/>
        </p:nvCxnSpPr>
        <p:spPr>
          <a:xfrm flipH="1">
            <a:off x="-186266" y="6438900"/>
            <a:ext cx="12801600" cy="0"/>
          </a:xfrm>
          <a:prstGeom prst="line">
            <a:avLst/>
          </a:prstGeom>
          <a:ln w="25400">
            <a:solidFill>
              <a:schemeClr val="accent2"/>
            </a:solidFill>
          </a:ln>
        </p:spPr>
        <p:style>
          <a:lnRef idx="0">
            <a:scrgbClr r="0" g="0" b="0"/>
          </a:lnRef>
          <a:fillRef idx="0">
            <a:scrgbClr r="0" g="0" b="0"/>
          </a:fillRef>
          <a:effectRef idx="0">
            <a:scrgbClr r="0" g="0" b="0"/>
          </a:effectRef>
          <a:fontRef idx="none"/>
        </p:style>
      </p:cxnSp>
      <p:sp>
        <p:nvSpPr>
          <p:cNvPr id="10" name="Oval 9">
            <a:extLst>
              <a:ext uri="{FF2B5EF4-FFF2-40B4-BE49-F238E27FC236}">
                <a16:creationId xmlns:a16="http://schemas.microsoft.com/office/drawing/2014/main" id="{FC2F5B97-4C34-A140-B391-92F2E1A67B50}"/>
              </a:ext>
            </a:extLst>
          </p:cNvPr>
          <p:cNvSpPr/>
          <p:nvPr/>
        </p:nvSpPr>
        <p:spPr>
          <a:xfrm>
            <a:off x="791253" y="71245"/>
            <a:ext cx="457199" cy="457199"/>
          </a:xfrm>
          <a:prstGeom prst="ellipse">
            <a:avLst/>
          </a:prstGeom>
          <a:noFill/>
          <a:ln w="127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cxnSp>
        <p:nvCxnSpPr>
          <p:cNvPr id="16" name="Straight Connector 15">
            <a:extLst>
              <a:ext uri="{FF2B5EF4-FFF2-40B4-BE49-F238E27FC236}">
                <a16:creationId xmlns:a16="http://schemas.microsoft.com/office/drawing/2014/main" id="{E2587B7E-8BCE-8040-B445-06596D38BB48}"/>
              </a:ext>
            </a:extLst>
          </p:cNvPr>
          <p:cNvCxnSpPr>
            <a:cxnSpLocks/>
          </p:cNvCxnSpPr>
          <p:nvPr/>
        </p:nvCxnSpPr>
        <p:spPr>
          <a:xfrm flipH="1">
            <a:off x="-304800" y="627063"/>
            <a:ext cx="12801600" cy="0"/>
          </a:xfrm>
          <a:prstGeom prst="line">
            <a:avLst/>
          </a:prstGeom>
          <a:ln w="15875">
            <a:solidFill>
              <a:schemeClr val="accent2"/>
            </a:solidFill>
          </a:ln>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962D6D6C-BAE0-824F-9162-F3B7266FFDB9}"/>
              </a:ext>
            </a:extLst>
          </p:cNvPr>
          <p:cNvCxnSpPr>
            <a:cxnSpLocks/>
          </p:cNvCxnSpPr>
          <p:nvPr/>
        </p:nvCxnSpPr>
        <p:spPr>
          <a:xfrm flipH="1">
            <a:off x="-186266" y="6438900"/>
            <a:ext cx="12801600" cy="0"/>
          </a:xfrm>
          <a:prstGeom prst="line">
            <a:avLst/>
          </a:prstGeom>
          <a:ln w="25400">
            <a:solidFill>
              <a:schemeClr val="accent2"/>
            </a:solidFill>
          </a:ln>
        </p:spPr>
        <p:style>
          <a:lnRef idx="0">
            <a:scrgbClr r="0" g="0" b="0"/>
          </a:lnRef>
          <a:fillRef idx="0">
            <a:scrgbClr r="0" g="0" b="0"/>
          </a:fillRef>
          <a:effectRef idx="0">
            <a:scrgbClr r="0" g="0" b="0"/>
          </a:effectRef>
          <a:fontRef idx="none"/>
        </p:style>
      </p:cxnSp>
      <p:sp>
        <p:nvSpPr>
          <p:cNvPr id="9" name="Title Placeholder 8">
            <a:extLst>
              <a:ext uri="{FF2B5EF4-FFF2-40B4-BE49-F238E27FC236}">
                <a16:creationId xmlns:a16="http://schemas.microsoft.com/office/drawing/2014/main" id="{7FB45EE2-38F9-EB49-BE98-FFE1E112751F}"/>
              </a:ext>
            </a:extLst>
          </p:cNvPr>
          <p:cNvSpPr>
            <a:spLocks noGrp="1"/>
          </p:cNvSpPr>
          <p:nvPr>
            <p:ph type="title"/>
          </p:nvPr>
        </p:nvSpPr>
        <p:spPr>
          <a:xfrm>
            <a:off x="710269" y="762000"/>
            <a:ext cx="10862853" cy="9286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1" name="Footer Placeholder 20">
            <a:extLst>
              <a:ext uri="{FF2B5EF4-FFF2-40B4-BE49-F238E27FC236}">
                <a16:creationId xmlns:a16="http://schemas.microsoft.com/office/drawing/2014/main" id="{308F1C2B-BBBE-5547-A41D-822DE716B111}"/>
              </a:ext>
            </a:extLst>
          </p:cNvPr>
          <p:cNvSpPr>
            <a:spLocks noGrp="1"/>
          </p:cNvSpPr>
          <p:nvPr>
            <p:ph type="ftr" sz="quarter" idx="3"/>
          </p:nvPr>
        </p:nvSpPr>
        <p:spPr>
          <a:xfrm>
            <a:off x="609600" y="6449529"/>
            <a:ext cx="6213987" cy="365125"/>
          </a:xfrm>
          <a:prstGeom prst="rect">
            <a:avLst/>
          </a:prstGeom>
        </p:spPr>
        <p:txBody>
          <a:bodyPr vert="horz" lIns="91440" tIns="45720" rIns="91440" bIns="45720" rtlCol="0" anchor="ctr"/>
          <a:lstStyle>
            <a:lvl1pPr algn="l">
              <a:defRPr lang="en-US" sz="800" b="0" i="0" u="none" strike="noStrike" smtClean="0">
                <a:effectLst/>
              </a:defRPr>
            </a:lvl1pPr>
          </a:lstStyle>
          <a:p>
            <a:r>
              <a:rPr lang="en-US"/>
              <a:t>© 2021 Liberty Healthcare Corporation and All Liberty Affiliated Companies. All Rights Reserved. Proprietary and Confidential.    Do Not Reproduce Without Permission.</a:t>
            </a:r>
            <a:endParaRPr lang="en-US" dirty="0"/>
          </a:p>
        </p:txBody>
      </p:sp>
      <p:sp>
        <p:nvSpPr>
          <p:cNvPr id="2" name="Text Placeholder 1">
            <a:extLst>
              <a:ext uri="{FF2B5EF4-FFF2-40B4-BE49-F238E27FC236}">
                <a16:creationId xmlns:a16="http://schemas.microsoft.com/office/drawing/2014/main" id="{2FE36A81-0962-054B-BE04-91AC7813ECF6}"/>
              </a:ext>
            </a:extLst>
          </p:cNvPr>
          <p:cNvSpPr>
            <a:spLocks noGrp="1"/>
          </p:cNvSpPr>
          <p:nvPr>
            <p:ph type="body" idx="1"/>
          </p:nvPr>
        </p:nvSpPr>
        <p:spPr>
          <a:xfrm>
            <a:off x="609600" y="1825625"/>
            <a:ext cx="10963522" cy="4351338"/>
          </a:xfrm>
          <a:prstGeom prst="rect">
            <a:avLst/>
          </a:prstGeom>
        </p:spPr>
        <p:txBody>
          <a:bodyPr vert="horz" lIns="91440" tIns="45720" rIns="91440" bIns="45720" rtlCol="0">
            <a:normAutofit/>
          </a:bodyPr>
          <a:lstStyle/>
          <a:p>
            <a:pPr lvl="0"/>
            <a:r>
              <a:rPr lang="en-US" dirty="0"/>
              <a:t>First Level</a:t>
            </a:r>
          </a:p>
          <a:p>
            <a:pPr lvl="1"/>
            <a:r>
              <a:rPr lang="en-US" dirty="0"/>
              <a:t>Second</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97608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721" r:id="rId5"/>
    <p:sldLayoutId id="2147483686" r:id="rId6"/>
    <p:sldLayoutId id="2147483687" r:id="rId7"/>
    <p:sldLayoutId id="2147483688"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6" r:id="rId22"/>
    <p:sldLayoutId id="2147483722" r:id="rId23"/>
    <p:sldLayoutId id="2147483723" r:id="rId24"/>
    <p:sldLayoutId id="2147483724" r:id="rId25"/>
    <p:sldLayoutId id="2147483725" r:id="rId26"/>
    <p:sldLayoutId id="2147483726" r:id="rId27"/>
  </p:sldLayoutIdLst>
  <p:hf sldNum="0" hdr="0" dt="0"/>
  <p:txStyles>
    <p:titleStyle>
      <a:lvl1pPr marL="0" marR="0" indent="0" algn="l" defTabSz="914126" rtl="0" eaLnBrk="1" latinLnBrk="0" hangingPunct="1">
        <a:lnSpc>
          <a:spcPct val="90000"/>
        </a:lnSpc>
        <a:spcBef>
          <a:spcPts val="0"/>
        </a:spcBef>
        <a:spcAft>
          <a:spcPts val="0"/>
        </a:spcAft>
        <a:buClrTx/>
        <a:buSzTx/>
        <a:buFontTx/>
        <a:buNone/>
        <a:tabLst/>
        <a:defRPr sz="3800" b="1" i="0" u="none" strike="noStrike" cap="none" spc="0" baseline="0">
          <a:solidFill>
            <a:schemeClr val="accent1"/>
          </a:solidFill>
          <a:uFillTx/>
          <a:latin typeface="Arial Narrow" panose="020B0604020202020204" pitchFamily="34" charset="0"/>
          <a:ea typeface="Arial Narrow" panose="020B0604020202020204" pitchFamily="34" charset="0"/>
          <a:cs typeface="Arial Narrow" panose="020B0604020202020204" pitchFamily="34" charset="0"/>
          <a:sym typeface="Arial Narrow"/>
        </a:defRPr>
      </a:lvl1pPr>
      <a:lvl2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2pPr>
      <a:lvl3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3pPr>
      <a:lvl4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4pPr>
      <a:lvl5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5pPr>
      <a:lvl6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6pPr>
      <a:lvl7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7pPr>
      <a:lvl8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8pPr>
      <a:lvl9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9pPr>
    </p:titleStyle>
    <p:bodyStyle>
      <a:lvl1pPr marL="422910" marR="0" indent="-365760" algn="l" defTabSz="914400" rtl="0" eaLnBrk="1" fontAlgn="auto" latinLnBrk="0" hangingPunct="1">
        <a:lnSpc>
          <a:spcPct val="90000"/>
        </a:lnSpc>
        <a:spcBef>
          <a:spcPts val="1000"/>
        </a:spcBef>
        <a:spcAft>
          <a:spcPts val="0"/>
        </a:spcAft>
        <a:buClr>
          <a:schemeClr val="accent1"/>
        </a:buClr>
        <a:buSzTx/>
        <a:buFont typeface="System Font Regular"/>
        <a:buChar char="—"/>
        <a:tabLst/>
        <a:defRPr sz="2400" b="0" i="0" u="none" strike="noStrike" cap="none" spc="0" baseline="0">
          <a:solidFill>
            <a:schemeClr val="tx1"/>
          </a:solidFill>
          <a:uFillTx/>
          <a:latin typeface="+mn-lt"/>
          <a:ea typeface="+mn-ea"/>
          <a:cs typeface="Arial" panose="020B0604020202020204" pitchFamily="34" charset="0"/>
          <a:sym typeface="Arial"/>
        </a:defRPr>
      </a:lvl1pPr>
      <a:lvl2pPr marL="731520" marR="0" indent="-365760" algn="l" defTabSz="914400" rtl="0" eaLnBrk="1" fontAlgn="auto" latinLnBrk="0" hangingPunct="1">
        <a:lnSpc>
          <a:spcPct val="90000"/>
        </a:lnSpc>
        <a:spcBef>
          <a:spcPts val="500"/>
        </a:spcBef>
        <a:spcAft>
          <a:spcPts val="0"/>
        </a:spcAft>
        <a:buClr>
          <a:schemeClr val="accent1"/>
        </a:buClr>
        <a:buSzTx/>
        <a:buFont typeface="System Font Regular"/>
        <a:buChar char="—"/>
        <a:tabLst/>
        <a:defRPr sz="2400" b="0" i="0" u="none" strike="noStrike" cap="none" spc="0" baseline="0">
          <a:solidFill>
            <a:srgbClr val="181206"/>
          </a:solidFill>
          <a:uFillTx/>
          <a:latin typeface="+mn-lt"/>
          <a:ea typeface="+mn-ea"/>
          <a:cs typeface="+mn-cs"/>
          <a:sym typeface="Arial"/>
        </a:defRPr>
      </a:lvl2pPr>
      <a:lvl3pPr marL="1188720" marR="0" indent="-365760" algn="l" defTabSz="914400" rtl="0" eaLnBrk="1" fontAlgn="auto" latinLnBrk="0" hangingPunct="1">
        <a:lnSpc>
          <a:spcPct val="90000"/>
        </a:lnSpc>
        <a:spcBef>
          <a:spcPts val="500"/>
        </a:spcBef>
        <a:spcAft>
          <a:spcPts val="0"/>
        </a:spcAft>
        <a:buClr>
          <a:schemeClr val="accent1"/>
        </a:buClr>
        <a:buSzTx/>
        <a:buFont typeface="System Font Regular"/>
        <a:buChar char="—"/>
        <a:tabLst/>
        <a:defRPr sz="2400" b="0" i="0" u="none" strike="noStrike" cap="none" spc="0" baseline="0">
          <a:solidFill>
            <a:srgbClr val="181206"/>
          </a:solidFill>
          <a:uFillTx/>
          <a:latin typeface="+mn-lt"/>
          <a:ea typeface="+mn-ea"/>
          <a:cs typeface="+mn-cs"/>
          <a:sym typeface="Arial"/>
        </a:defRPr>
      </a:lvl3pPr>
      <a:lvl4pPr marL="1714500" marR="0" indent="-365760" algn="l" defTabSz="914400" rtl="0" eaLnBrk="1" fontAlgn="auto" latinLnBrk="0" hangingPunct="1">
        <a:lnSpc>
          <a:spcPct val="90000"/>
        </a:lnSpc>
        <a:spcBef>
          <a:spcPts val="500"/>
        </a:spcBef>
        <a:spcAft>
          <a:spcPts val="0"/>
        </a:spcAft>
        <a:buClr>
          <a:schemeClr val="accent1"/>
        </a:buClr>
        <a:buSzTx/>
        <a:buFont typeface="System Font Regular"/>
        <a:buChar char="—"/>
        <a:tabLst/>
        <a:defRPr sz="2400" b="0" i="0" u="none" strike="noStrike" cap="none" spc="0" baseline="0">
          <a:solidFill>
            <a:srgbClr val="181206"/>
          </a:solidFill>
          <a:uFillTx/>
          <a:latin typeface="+mn-lt"/>
          <a:ea typeface="+mn-ea"/>
          <a:cs typeface="+mn-cs"/>
          <a:sym typeface="Arial"/>
        </a:defRPr>
      </a:lvl4pPr>
      <a:lvl5pPr marL="2171700" marR="0" indent="-342900" algn="l" defTabSz="914400" rtl="0" eaLnBrk="1" fontAlgn="auto" latinLnBrk="0" hangingPunct="1">
        <a:lnSpc>
          <a:spcPct val="90000"/>
        </a:lnSpc>
        <a:spcBef>
          <a:spcPts val="500"/>
        </a:spcBef>
        <a:spcAft>
          <a:spcPts val="0"/>
        </a:spcAft>
        <a:buClr>
          <a:schemeClr val="accent1"/>
        </a:buClr>
        <a:buSzTx/>
        <a:buFont typeface="System Font Regular"/>
        <a:buChar char="—"/>
        <a:tabLst/>
        <a:defRPr sz="2000" b="0" i="0" u="none" strike="noStrike" cap="none" spc="0" baseline="0">
          <a:solidFill>
            <a:srgbClr val="181206"/>
          </a:solidFill>
          <a:uFillTx/>
          <a:latin typeface="+mn-lt"/>
          <a:ea typeface="+mn-ea"/>
          <a:cs typeface="+mn-cs"/>
          <a:sym typeface="Arial"/>
        </a:defRPr>
      </a:lvl5pPr>
      <a:lvl6pPr marL="2356358" marR="0" indent="-71044" algn="l" defTabSz="914126" rtl="0" eaLnBrk="1" latinLnBrk="0" hangingPunct="1">
        <a:lnSpc>
          <a:spcPct val="100000"/>
        </a:lnSpc>
        <a:spcBef>
          <a:spcPts val="0"/>
        </a:spcBef>
        <a:spcAft>
          <a:spcPts val="600"/>
        </a:spcAft>
        <a:buClr>
          <a:schemeClr val="accent3"/>
        </a:buClr>
        <a:buSzPct val="100000"/>
        <a:buFont typeface="System Font Regular"/>
        <a:buChar char="—"/>
        <a:tabLst/>
        <a:defRPr sz="2400" b="0" i="0" u="none" strike="noStrike" cap="none" spc="0" baseline="0">
          <a:solidFill>
            <a:srgbClr val="181206"/>
          </a:solidFill>
          <a:uFillTx/>
          <a:latin typeface="+mn-lt"/>
          <a:ea typeface="+mn-ea"/>
          <a:cs typeface="+mn-cs"/>
          <a:sym typeface="Arial"/>
        </a:defRPr>
      </a:lvl6pPr>
      <a:lvl7pPr marL="2813421" marR="0" indent="-162484" algn="l" defTabSz="914126" rtl="0" eaLnBrk="1" latinLnBrk="0" hangingPunct="1">
        <a:lnSpc>
          <a:spcPct val="100000"/>
        </a:lnSpc>
        <a:spcBef>
          <a:spcPts val="600"/>
        </a:spcBef>
        <a:spcAft>
          <a:spcPts val="0"/>
        </a:spcAft>
        <a:buClr>
          <a:schemeClr val="accent3"/>
        </a:buClr>
        <a:buSzPct val="100000"/>
        <a:buFontTx/>
        <a:buChar char="•"/>
        <a:tabLst/>
        <a:defRPr sz="2400" b="0" i="0" u="none" strike="noStrike" cap="none" spc="0" baseline="0">
          <a:solidFill>
            <a:srgbClr val="181206"/>
          </a:solidFill>
          <a:uFillTx/>
          <a:latin typeface="+mn-lt"/>
          <a:ea typeface="+mn-ea"/>
          <a:cs typeface="+mn-cs"/>
          <a:sym typeface="Arial"/>
        </a:defRPr>
      </a:lvl7pPr>
      <a:lvl8pPr marL="3453364" marR="0" indent="-253924" algn="l" defTabSz="914126" rtl="0" eaLnBrk="1" latinLnBrk="0" hangingPunct="1">
        <a:lnSpc>
          <a:spcPct val="100000"/>
        </a:lnSpc>
        <a:spcBef>
          <a:spcPts val="1200"/>
        </a:spcBef>
        <a:spcAft>
          <a:spcPts val="0"/>
        </a:spcAft>
        <a:buClrTx/>
        <a:buSzPct val="100000"/>
        <a:buFontTx/>
        <a:buChar char="•"/>
        <a:tabLst/>
        <a:defRPr sz="2000" b="0" i="0" u="none" strike="noStrike" cap="none" spc="0" baseline="0">
          <a:solidFill>
            <a:srgbClr val="181206"/>
          </a:solidFill>
          <a:uFillTx/>
          <a:latin typeface="+mn-lt"/>
          <a:ea typeface="+mn-ea"/>
          <a:cs typeface="+mn-cs"/>
          <a:sym typeface="Arial"/>
        </a:defRPr>
      </a:lvl8pPr>
      <a:lvl9pPr marL="3910427" marR="0" indent="-253924" algn="l" defTabSz="914126" rtl="0" eaLnBrk="1" latinLnBrk="0" hangingPunct="1">
        <a:lnSpc>
          <a:spcPct val="100000"/>
        </a:lnSpc>
        <a:spcBef>
          <a:spcPts val="1200"/>
        </a:spcBef>
        <a:spcAft>
          <a:spcPts val="0"/>
        </a:spcAft>
        <a:buClrTx/>
        <a:buSzPct val="100000"/>
        <a:buFontTx/>
        <a:buChar char="•"/>
        <a:tabLst/>
        <a:defRPr sz="2000" b="0" i="0" u="none" strike="noStrike" cap="none" spc="0" baseline="0">
          <a:solidFill>
            <a:srgbClr val="181206"/>
          </a:solidFill>
          <a:uFillTx/>
          <a:latin typeface="+mn-lt"/>
          <a:ea typeface="+mn-ea"/>
          <a:cs typeface="+mn-cs"/>
          <a:sym typeface="Arial"/>
        </a:defRPr>
      </a:lvl9pPr>
    </p:bodyStyle>
    <p:otherStyle>
      <a:lvl1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l" defTabSz="457063"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3" pos="7296">
          <p15:clr>
            <a:srgbClr val="F26B43"/>
          </p15:clr>
        </p15:guide>
        <p15:guide id="4" pos="384">
          <p15:clr>
            <a:srgbClr val="F26B43"/>
          </p15:clr>
        </p15:guide>
        <p15:guide id="5" orient="horz" pos="4056">
          <p15:clr>
            <a:srgbClr val="F26B43"/>
          </p15:clr>
        </p15:guide>
        <p15:guide id="6" orient="horz" pos="480">
          <p15:clr>
            <a:srgbClr val="F26B43"/>
          </p15:clr>
        </p15:guide>
        <p15:guide id="7" pos="9728">
          <p15:clr>
            <a:srgbClr val="F26B43"/>
          </p15:clr>
        </p15:guide>
        <p15:guide id="8" pos="5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2.emf"/><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png"/><Relationship Id="rId3" Type="http://schemas.openxmlformats.org/officeDocument/2006/relationships/image" Target="../media/image41.emf"/><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emf"/><Relationship Id="rId10" Type="http://schemas.openxmlformats.org/officeDocument/2006/relationships/image" Target="../media/image48.png"/><Relationship Id="rId4" Type="http://schemas.openxmlformats.org/officeDocument/2006/relationships/image" Target="../media/image42.emf"/><Relationship Id="rId9" Type="http://schemas.openxmlformats.org/officeDocument/2006/relationships/image" Target="../media/image47.pn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4.png"/><Relationship Id="rId9" Type="http://schemas.openxmlformats.org/officeDocument/2006/relationships/image" Target="../media/image59.tiff"/></Relationships>
</file>

<file path=ppt/slides/_rels/slide1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comments" Target="../comments/comment1.xml"/><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hyperlink" Target="mailto:chris.baglio@libertyhealth.com" TargetMode="External"/><Relationship Id="rId13" Type="http://schemas.openxmlformats.org/officeDocument/2006/relationships/image" Target="../media/image4.png"/><Relationship Id="rId18" Type="http://schemas.openxmlformats.org/officeDocument/2006/relationships/image" Target="../media/image9.svg"/><Relationship Id="rId3" Type="http://schemas.openxmlformats.org/officeDocument/2006/relationships/hyperlink" Target="mailto:Beth.Scrutchins@okdhs.org" TargetMode="External"/><Relationship Id="rId21" Type="http://schemas.openxmlformats.org/officeDocument/2006/relationships/image" Target="../media/image1.png"/><Relationship Id="rId7" Type="http://schemas.openxmlformats.org/officeDocument/2006/relationships/image" Target="../media/image66.svg"/><Relationship Id="rId12" Type="http://schemas.openxmlformats.org/officeDocument/2006/relationships/image" Target="../media/image16.png"/><Relationship Id="rId17" Type="http://schemas.openxmlformats.org/officeDocument/2006/relationships/image" Target="../media/image8.png"/><Relationship Id="rId2" Type="http://schemas.openxmlformats.org/officeDocument/2006/relationships/notesSlide" Target="../notesSlides/notesSlide20.xml"/><Relationship Id="rId16" Type="http://schemas.openxmlformats.org/officeDocument/2006/relationships/image" Target="../media/image7.svg"/><Relationship Id="rId20" Type="http://schemas.openxmlformats.org/officeDocument/2006/relationships/image" Target="../media/image11.svg"/><Relationship Id="rId1" Type="http://schemas.openxmlformats.org/officeDocument/2006/relationships/slideLayout" Target="../slideLayouts/slideLayout10.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svg"/><Relationship Id="rId15" Type="http://schemas.openxmlformats.org/officeDocument/2006/relationships/image" Target="../media/image6.png"/><Relationship Id="rId10" Type="http://schemas.openxmlformats.org/officeDocument/2006/relationships/image" Target="../media/image68.svg"/><Relationship Id="rId19" Type="http://schemas.openxmlformats.org/officeDocument/2006/relationships/image" Target="../media/image10.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2.emf"/><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image" Target="../media/image23.svg"/><Relationship Id="rId5" Type="http://schemas.openxmlformats.org/officeDocument/2006/relationships/diagramQuickStyle" Target="../diagrams/quickStyle3.xml"/><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diagramLayout" Target="../diagrams/layout3.xml"/><Relationship Id="rId9" Type="http://schemas.openxmlformats.org/officeDocument/2006/relationships/image" Target="../media/image21.sv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A1F2A1-A7C1-484F-981E-757B0F1D284C}"/>
              </a:ext>
            </a:extLst>
          </p:cNvPr>
          <p:cNvSpPr>
            <a:spLocks noGrp="1"/>
          </p:cNvSpPr>
          <p:nvPr>
            <p:ph type="body" sz="quarter" idx="1"/>
          </p:nvPr>
        </p:nvSpPr>
        <p:spPr>
          <a:xfrm>
            <a:off x="4336537" y="2176775"/>
            <a:ext cx="7289408" cy="1252225"/>
          </a:xfrm>
        </p:spPr>
        <p:txBody>
          <a:bodyPr>
            <a:noAutofit/>
          </a:bodyPr>
          <a:lstStyle/>
          <a:p>
            <a:r>
              <a:rPr lang="en-US" sz="3600" dirty="0"/>
              <a:t>Innovation in HCBS Waitlist Management: Oklahoma’s Approach to Eliminating its Waiting List</a:t>
            </a:r>
          </a:p>
        </p:txBody>
      </p:sp>
      <p:sp>
        <p:nvSpPr>
          <p:cNvPr id="10" name="Text Placeholder 9">
            <a:extLst>
              <a:ext uri="{FF2B5EF4-FFF2-40B4-BE49-F238E27FC236}">
                <a16:creationId xmlns:a16="http://schemas.microsoft.com/office/drawing/2014/main" id="{0AF4325F-85BB-DD4C-8806-7269DF5559EC}"/>
              </a:ext>
            </a:extLst>
          </p:cNvPr>
          <p:cNvSpPr>
            <a:spLocks noGrp="1"/>
          </p:cNvSpPr>
          <p:nvPr>
            <p:ph type="body" sz="quarter" idx="14"/>
          </p:nvPr>
        </p:nvSpPr>
        <p:spPr>
          <a:xfrm>
            <a:off x="5368414" y="6189338"/>
            <a:ext cx="6213986" cy="260191"/>
          </a:xfrm>
        </p:spPr>
        <p:txBody>
          <a:bodyPr/>
          <a:lstStyle/>
          <a:p>
            <a:r>
              <a:rPr lang="en-US" dirty="0"/>
              <a:t>NASDDDS Directors Forum and Annual Conference – November 9, 2021</a:t>
            </a:r>
          </a:p>
        </p:txBody>
      </p:sp>
      <p:sp>
        <p:nvSpPr>
          <p:cNvPr id="11" name="Rectangle 10">
            <a:extLst>
              <a:ext uri="{FF2B5EF4-FFF2-40B4-BE49-F238E27FC236}">
                <a16:creationId xmlns:a16="http://schemas.microsoft.com/office/drawing/2014/main" id="{7458AAEB-E703-CB47-8FC2-64ACE8301749}"/>
              </a:ext>
            </a:extLst>
          </p:cNvPr>
          <p:cNvSpPr/>
          <p:nvPr/>
        </p:nvSpPr>
        <p:spPr>
          <a:xfrm>
            <a:off x="4336537" y="3866876"/>
            <a:ext cx="2401888" cy="1077218"/>
          </a:xfrm>
          <a:prstGeom prst="rect">
            <a:avLst/>
          </a:prstGeom>
        </p:spPr>
        <p:txBody>
          <a:bodyPr wrap="square">
            <a:spAutoFit/>
          </a:bodyPr>
          <a:lstStyle/>
          <a:p>
            <a:r>
              <a:rPr lang="en-US" sz="1600" b="1" dirty="0">
                <a:solidFill>
                  <a:schemeClr val="accent1"/>
                </a:solidFill>
              </a:rPr>
              <a:t>Beth Scrutchins, MSW</a:t>
            </a:r>
          </a:p>
          <a:p>
            <a:r>
              <a:rPr lang="en-US" sz="1200" dirty="0"/>
              <a:t>Director, Developmental Disabilities Services Division, Oklahoma Department of Human Services</a:t>
            </a:r>
          </a:p>
        </p:txBody>
      </p:sp>
      <p:sp>
        <p:nvSpPr>
          <p:cNvPr id="12" name="Rectangle 11">
            <a:extLst>
              <a:ext uri="{FF2B5EF4-FFF2-40B4-BE49-F238E27FC236}">
                <a16:creationId xmlns:a16="http://schemas.microsoft.com/office/drawing/2014/main" id="{514810C2-84D5-E142-8D52-ED7C331F887E}"/>
              </a:ext>
            </a:extLst>
          </p:cNvPr>
          <p:cNvSpPr/>
          <p:nvPr/>
        </p:nvSpPr>
        <p:spPr>
          <a:xfrm>
            <a:off x="6738425" y="3866876"/>
            <a:ext cx="2404872" cy="1261884"/>
          </a:xfrm>
          <a:prstGeom prst="rect">
            <a:avLst/>
          </a:prstGeom>
        </p:spPr>
        <p:txBody>
          <a:bodyPr>
            <a:spAutoFit/>
          </a:bodyPr>
          <a:lstStyle/>
          <a:p>
            <a:r>
              <a:rPr lang="en-US" sz="1600" b="1" dirty="0">
                <a:solidFill>
                  <a:schemeClr val="accent1"/>
                </a:solidFill>
              </a:rPr>
              <a:t>Jenny Turner, LCSW</a:t>
            </a:r>
          </a:p>
          <a:p>
            <a:r>
              <a:rPr lang="en-US" sz="1200" dirty="0"/>
              <a:t>Assistant Director, LifeCourse Nexus Training and TA Center; Senior Research Associate, UMKC Institute for Human Development</a:t>
            </a:r>
          </a:p>
        </p:txBody>
      </p:sp>
      <p:sp>
        <p:nvSpPr>
          <p:cNvPr id="13" name="Rectangle 12">
            <a:extLst>
              <a:ext uri="{FF2B5EF4-FFF2-40B4-BE49-F238E27FC236}">
                <a16:creationId xmlns:a16="http://schemas.microsoft.com/office/drawing/2014/main" id="{15B8F505-FBA9-3D4B-B607-9A497E59D93A}"/>
              </a:ext>
            </a:extLst>
          </p:cNvPr>
          <p:cNvSpPr/>
          <p:nvPr/>
        </p:nvSpPr>
        <p:spPr>
          <a:xfrm>
            <a:off x="8997954" y="4922098"/>
            <a:ext cx="2675886" cy="892552"/>
          </a:xfrm>
          <a:prstGeom prst="rect">
            <a:avLst/>
          </a:prstGeom>
        </p:spPr>
        <p:txBody>
          <a:bodyPr wrap="square">
            <a:spAutoFit/>
          </a:bodyPr>
          <a:lstStyle/>
          <a:p>
            <a:r>
              <a:rPr lang="en-US" sz="1600" b="1" dirty="0">
                <a:solidFill>
                  <a:schemeClr val="accent1"/>
                </a:solidFill>
              </a:rPr>
              <a:t>Christopher Baglio, EdD</a:t>
            </a:r>
          </a:p>
          <a:p>
            <a:r>
              <a:rPr lang="en-US" sz="1200" dirty="0"/>
              <a:t>Vice President, Program Development</a:t>
            </a:r>
          </a:p>
          <a:p>
            <a:r>
              <a:rPr lang="en-US" sz="1200" dirty="0"/>
              <a:t>Liberty Healthcare Corporation</a:t>
            </a:r>
          </a:p>
        </p:txBody>
      </p:sp>
      <p:sp>
        <p:nvSpPr>
          <p:cNvPr id="15" name="Footer Placeholder 14">
            <a:extLst>
              <a:ext uri="{FF2B5EF4-FFF2-40B4-BE49-F238E27FC236}">
                <a16:creationId xmlns:a16="http://schemas.microsoft.com/office/drawing/2014/main" id="{B525F39F-C427-094D-A148-1B05EC454478}"/>
              </a:ext>
            </a:extLst>
          </p:cNvPr>
          <p:cNvSpPr>
            <a:spLocks noGrp="1"/>
          </p:cNvSpPr>
          <p:nvPr>
            <p:ph type="ftr" sz="quarter" idx="15"/>
          </p:nvPr>
        </p:nvSpPr>
        <p:spPr>
          <a:xfrm>
            <a:off x="609600" y="6449529"/>
            <a:ext cx="6213987" cy="365125"/>
          </a:xfrm>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
        <p:nvSpPr>
          <p:cNvPr id="9" name="Rectangle 8">
            <a:extLst>
              <a:ext uri="{FF2B5EF4-FFF2-40B4-BE49-F238E27FC236}">
                <a16:creationId xmlns:a16="http://schemas.microsoft.com/office/drawing/2014/main" id="{831BACEC-0FF1-4933-BB31-6694665CCC83}"/>
              </a:ext>
            </a:extLst>
          </p:cNvPr>
          <p:cNvSpPr/>
          <p:nvPr/>
        </p:nvSpPr>
        <p:spPr>
          <a:xfrm>
            <a:off x="8997954" y="3861520"/>
            <a:ext cx="3025170" cy="892552"/>
          </a:xfrm>
          <a:prstGeom prst="rect">
            <a:avLst/>
          </a:prstGeom>
        </p:spPr>
        <p:txBody>
          <a:bodyPr wrap="square">
            <a:spAutoFit/>
          </a:bodyPr>
          <a:lstStyle/>
          <a:p>
            <a:r>
              <a:rPr lang="en-US" sz="1600" b="1" dirty="0">
                <a:solidFill>
                  <a:schemeClr val="accent1"/>
                </a:solidFill>
              </a:rPr>
              <a:t>Amanda Cothern-Webb, PhD</a:t>
            </a:r>
          </a:p>
          <a:p>
            <a:r>
              <a:rPr lang="en-US" sz="1200" dirty="0"/>
              <a:t>Executive Director, OK Waitlist Management Program, Liberty of Oklahoma Corporation</a:t>
            </a:r>
          </a:p>
        </p:txBody>
      </p:sp>
      <p:pic>
        <p:nvPicPr>
          <p:cNvPr id="1028" name="Picture 4" descr="Health Home">
            <a:extLst>
              <a:ext uri="{FF2B5EF4-FFF2-40B4-BE49-F238E27FC236}">
                <a16:creationId xmlns:a16="http://schemas.microsoft.com/office/drawing/2014/main" id="{8C60E936-000A-4C48-8153-04D7C0B48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3750197"/>
            <a:ext cx="3179182" cy="111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325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123DA-F7EE-472C-A6AA-CDF53B757DC6}"/>
              </a:ext>
            </a:extLst>
          </p:cNvPr>
          <p:cNvSpPr>
            <a:spLocks noGrp="1"/>
          </p:cNvSpPr>
          <p:nvPr>
            <p:ph sz="quarter" idx="13"/>
          </p:nvPr>
        </p:nvSpPr>
        <p:spPr>
          <a:xfrm>
            <a:off x="4412428" y="1767442"/>
            <a:ext cx="2595331" cy="4654550"/>
          </a:xfrm>
        </p:spPr>
        <p:txBody>
          <a:bodyPr/>
          <a:lstStyle/>
          <a:p>
            <a:r>
              <a:rPr lang="en-US" dirty="0"/>
              <a:t>Integrated Support Star</a:t>
            </a:r>
          </a:p>
          <a:p>
            <a:endParaRPr lang="en-US" dirty="0"/>
          </a:p>
          <a:p>
            <a:endParaRPr lang="en-US" dirty="0"/>
          </a:p>
          <a:p>
            <a:endParaRPr lang="en-US" dirty="0"/>
          </a:p>
          <a:p>
            <a:endParaRPr lang="en-US" dirty="0"/>
          </a:p>
          <a:p>
            <a:r>
              <a:rPr lang="en-US" dirty="0"/>
              <a:t>Vision Tool</a:t>
            </a:r>
          </a:p>
        </p:txBody>
      </p:sp>
      <p:sp>
        <p:nvSpPr>
          <p:cNvPr id="4" name="Title 3">
            <a:extLst>
              <a:ext uri="{FF2B5EF4-FFF2-40B4-BE49-F238E27FC236}">
                <a16:creationId xmlns:a16="http://schemas.microsoft.com/office/drawing/2014/main" id="{7F576D1E-51A5-4EBF-A197-684F25B542F9}"/>
              </a:ext>
            </a:extLst>
          </p:cNvPr>
          <p:cNvSpPr>
            <a:spLocks noGrp="1"/>
          </p:cNvSpPr>
          <p:nvPr>
            <p:ph type="title"/>
          </p:nvPr>
        </p:nvSpPr>
        <p:spPr/>
        <p:txBody>
          <a:bodyPr>
            <a:normAutofit/>
          </a:bodyPr>
          <a:lstStyle/>
          <a:p>
            <a:r>
              <a:rPr lang="en-US" sz="4000" dirty="0"/>
              <a:t>Assessing Person-Centered Needs: CtLC</a:t>
            </a:r>
          </a:p>
        </p:txBody>
      </p:sp>
      <p:sp>
        <p:nvSpPr>
          <p:cNvPr id="5" name="Footer Placeholder 4">
            <a:extLst>
              <a:ext uri="{FF2B5EF4-FFF2-40B4-BE49-F238E27FC236}">
                <a16:creationId xmlns:a16="http://schemas.microsoft.com/office/drawing/2014/main" id="{733209D6-FA53-5845-9EF0-FA9F8BD03580}"/>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grpSp>
        <p:nvGrpSpPr>
          <p:cNvPr id="14" name="Group 13">
            <a:extLst>
              <a:ext uri="{FF2B5EF4-FFF2-40B4-BE49-F238E27FC236}">
                <a16:creationId xmlns:a16="http://schemas.microsoft.com/office/drawing/2014/main" id="{0B6DB018-56BD-4839-8AE5-DE75022236B2}"/>
              </a:ext>
            </a:extLst>
          </p:cNvPr>
          <p:cNvGrpSpPr/>
          <p:nvPr/>
        </p:nvGrpSpPr>
        <p:grpSpPr>
          <a:xfrm>
            <a:off x="9287835" y="-76200"/>
            <a:ext cx="4387791" cy="7010400"/>
            <a:chOff x="9287835" y="-64168"/>
            <a:chExt cx="4387791" cy="7010400"/>
          </a:xfrm>
        </p:grpSpPr>
        <p:grpSp>
          <p:nvGrpSpPr>
            <p:cNvPr id="17" name="Group 16">
              <a:extLst>
                <a:ext uri="{FF2B5EF4-FFF2-40B4-BE49-F238E27FC236}">
                  <a16:creationId xmlns:a16="http://schemas.microsoft.com/office/drawing/2014/main" id="{594D3BF4-C9F9-45AF-97E7-CC06CB9236DA}"/>
                </a:ext>
              </a:extLst>
            </p:cNvPr>
            <p:cNvGrpSpPr/>
            <p:nvPr/>
          </p:nvGrpSpPr>
          <p:grpSpPr>
            <a:xfrm>
              <a:off x="9287835" y="-64168"/>
              <a:ext cx="4387791" cy="7010400"/>
              <a:chOff x="7804209" y="0"/>
              <a:chExt cx="4387791" cy="6858000"/>
            </a:xfrm>
          </p:grpSpPr>
          <p:sp>
            <p:nvSpPr>
              <p:cNvPr id="19" name="Freeform 19">
                <a:extLst>
                  <a:ext uri="{FF2B5EF4-FFF2-40B4-BE49-F238E27FC236}">
                    <a16:creationId xmlns:a16="http://schemas.microsoft.com/office/drawing/2014/main" id="{B936BAFF-5609-45B4-96A4-C58ADF486810}"/>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0" name="Oval 19">
                <a:extLst>
                  <a:ext uri="{FF2B5EF4-FFF2-40B4-BE49-F238E27FC236}">
                    <a16:creationId xmlns:a16="http://schemas.microsoft.com/office/drawing/2014/main" id="{992558C1-95CB-4ED9-8214-58780BB3BB91}"/>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18" name="Oval 17">
              <a:extLst>
                <a:ext uri="{FF2B5EF4-FFF2-40B4-BE49-F238E27FC236}">
                  <a16:creationId xmlns:a16="http://schemas.microsoft.com/office/drawing/2014/main" id="{40DF3210-1A22-45B6-A0EF-2D268BF08D0F}"/>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grpSp>
      <p:pic>
        <p:nvPicPr>
          <p:cNvPr id="21" name="Picture 20" descr="Chart&#10;&#10;Description automatically generated">
            <a:extLst>
              <a:ext uri="{FF2B5EF4-FFF2-40B4-BE49-F238E27FC236}">
                <a16:creationId xmlns:a16="http://schemas.microsoft.com/office/drawing/2014/main" id="{453C1D0B-33E9-4927-B0D8-271A9C50E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12" y="1675913"/>
            <a:ext cx="3738152" cy="4837608"/>
          </a:xfrm>
          <a:prstGeom prst="rect">
            <a:avLst/>
          </a:prstGeom>
        </p:spPr>
      </p:pic>
      <p:pic>
        <p:nvPicPr>
          <p:cNvPr id="22" name="Picture 6" descr="Person Centered – LifeCourse Nexus">
            <a:extLst>
              <a:ext uri="{FF2B5EF4-FFF2-40B4-BE49-F238E27FC236}">
                <a16:creationId xmlns:a16="http://schemas.microsoft.com/office/drawing/2014/main" id="{E4A8F260-FF79-40EF-8671-48C50782C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60" r="62004"/>
          <a:stretch/>
        </p:blipFill>
        <p:spPr bwMode="auto">
          <a:xfrm>
            <a:off x="7355398" y="1767442"/>
            <a:ext cx="1724673" cy="4502229"/>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extLst>
              <a:ext uri="{FF2B5EF4-FFF2-40B4-BE49-F238E27FC236}">
                <a16:creationId xmlns:a16="http://schemas.microsoft.com/office/drawing/2014/main" id="{EAA9DD8C-732C-43C8-B838-9EE4D2AD4467}"/>
              </a:ext>
            </a:extLst>
          </p:cNvPr>
          <p:cNvSpPr/>
          <p:nvPr/>
        </p:nvSpPr>
        <p:spPr>
          <a:xfrm>
            <a:off x="4660900" y="2546590"/>
            <a:ext cx="1930400" cy="766766"/>
          </a:xfrm>
          <a:prstGeom prst="leftArrow">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4" name="Arrow: Left 23">
            <a:extLst>
              <a:ext uri="{FF2B5EF4-FFF2-40B4-BE49-F238E27FC236}">
                <a16:creationId xmlns:a16="http://schemas.microsoft.com/office/drawing/2014/main" id="{4F38B38A-5A8D-4812-8534-FDF1B70B9C45}"/>
              </a:ext>
            </a:extLst>
          </p:cNvPr>
          <p:cNvSpPr/>
          <p:nvPr/>
        </p:nvSpPr>
        <p:spPr>
          <a:xfrm rot="10800000">
            <a:off x="4660900" y="4876251"/>
            <a:ext cx="1930400" cy="766766"/>
          </a:xfrm>
          <a:prstGeom prst="leftArrow">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pic>
        <p:nvPicPr>
          <p:cNvPr id="5122" name="Picture 2" descr="LifeCourse Framework – LifeCourse Nexus">
            <a:extLst>
              <a:ext uri="{FF2B5EF4-FFF2-40B4-BE49-F238E27FC236}">
                <a16:creationId xmlns:a16="http://schemas.microsoft.com/office/drawing/2014/main" id="{AB7D553D-A52A-4697-B849-28DE1F14B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100" y="703876"/>
            <a:ext cx="928688" cy="9286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4E1DE1A-5D3E-B84F-A121-C72AE5592CEF}"/>
              </a:ext>
            </a:extLst>
          </p:cNvPr>
          <p:cNvPicPr>
            <a:picLocks noChangeAspect="1"/>
          </p:cNvPicPr>
          <p:nvPr/>
        </p:nvPicPr>
        <p:blipFill>
          <a:blip r:embed="rId6"/>
          <a:stretch>
            <a:fillRect/>
          </a:stretch>
        </p:blipFill>
        <p:spPr>
          <a:xfrm>
            <a:off x="9730705" y="3073907"/>
            <a:ext cx="1670689" cy="735103"/>
          </a:xfrm>
          <a:prstGeom prst="rect">
            <a:avLst/>
          </a:prstGeom>
        </p:spPr>
      </p:pic>
    </p:spTree>
    <p:extLst>
      <p:ext uri="{BB962C8B-B14F-4D97-AF65-F5344CB8AC3E}">
        <p14:creationId xmlns:p14="http://schemas.microsoft.com/office/powerpoint/2010/main" val="3242114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8D70A71-334D-5941-813D-346DFBFC1487}"/>
              </a:ext>
            </a:extLst>
          </p:cNvPr>
          <p:cNvGrpSpPr/>
          <p:nvPr/>
        </p:nvGrpSpPr>
        <p:grpSpPr>
          <a:xfrm>
            <a:off x="9287835" y="-64168"/>
            <a:ext cx="4387791" cy="7010400"/>
            <a:chOff x="9287835" y="-64168"/>
            <a:chExt cx="4387791" cy="7010400"/>
          </a:xfrm>
        </p:grpSpPr>
        <p:grpSp>
          <p:nvGrpSpPr>
            <p:cNvPr id="18" name="Group 17">
              <a:extLst>
                <a:ext uri="{FF2B5EF4-FFF2-40B4-BE49-F238E27FC236}">
                  <a16:creationId xmlns:a16="http://schemas.microsoft.com/office/drawing/2014/main" id="{E5028013-D2DF-E244-80BC-D40C18B6C839}"/>
                </a:ext>
              </a:extLst>
            </p:cNvPr>
            <p:cNvGrpSpPr/>
            <p:nvPr/>
          </p:nvGrpSpPr>
          <p:grpSpPr>
            <a:xfrm>
              <a:off x="9287835" y="-64168"/>
              <a:ext cx="4387791" cy="7010400"/>
              <a:chOff x="7804209" y="0"/>
              <a:chExt cx="4387791" cy="6858000"/>
            </a:xfrm>
          </p:grpSpPr>
          <p:sp>
            <p:nvSpPr>
              <p:cNvPr id="20" name="Freeform 19">
                <a:extLst>
                  <a:ext uri="{FF2B5EF4-FFF2-40B4-BE49-F238E27FC236}">
                    <a16:creationId xmlns:a16="http://schemas.microsoft.com/office/drawing/2014/main" id="{6A559853-61EE-3441-B827-6A64D90DEAC4}"/>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1" name="Oval 20">
                <a:extLst>
                  <a:ext uri="{FF2B5EF4-FFF2-40B4-BE49-F238E27FC236}">
                    <a16:creationId xmlns:a16="http://schemas.microsoft.com/office/drawing/2014/main" id="{44680209-C274-F647-AA54-3981253E803A}"/>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19" name="Oval 18">
              <a:extLst>
                <a:ext uri="{FF2B5EF4-FFF2-40B4-BE49-F238E27FC236}">
                  <a16:creationId xmlns:a16="http://schemas.microsoft.com/office/drawing/2014/main" id="{BFBDED64-900B-7949-A072-17FE61D8F376}"/>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grpSp>
      <p:sp>
        <p:nvSpPr>
          <p:cNvPr id="3" name="Content Placeholder 2">
            <a:extLst>
              <a:ext uri="{FF2B5EF4-FFF2-40B4-BE49-F238E27FC236}">
                <a16:creationId xmlns:a16="http://schemas.microsoft.com/office/drawing/2014/main" id="{2934D6B5-DC94-7640-BA0B-BF0D0A2BE67B}"/>
              </a:ext>
            </a:extLst>
          </p:cNvPr>
          <p:cNvSpPr>
            <a:spLocks noGrp="1"/>
          </p:cNvSpPr>
          <p:nvPr>
            <p:ph sz="quarter" idx="13"/>
          </p:nvPr>
        </p:nvSpPr>
        <p:spPr/>
        <p:txBody>
          <a:bodyPr/>
          <a:lstStyle/>
          <a:p>
            <a:endParaRPr lang="en-US" dirty="0"/>
          </a:p>
        </p:txBody>
      </p:sp>
      <p:sp>
        <p:nvSpPr>
          <p:cNvPr id="2" name="Title 1">
            <a:extLst>
              <a:ext uri="{FF2B5EF4-FFF2-40B4-BE49-F238E27FC236}">
                <a16:creationId xmlns:a16="http://schemas.microsoft.com/office/drawing/2014/main" id="{C77C4B2F-3DED-480A-B284-34C184115E76}"/>
              </a:ext>
            </a:extLst>
          </p:cNvPr>
          <p:cNvSpPr>
            <a:spLocks noGrp="1"/>
          </p:cNvSpPr>
          <p:nvPr>
            <p:ph type="title"/>
          </p:nvPr>
        </p:nvSpPr>
        <p:spPr>
          <a:xfrm>
            <a:off x="710269" y="762000"/>
            <a:ext cx="9752865" cy="928688"/>
          </a:xfrm>
        </p:spPr>
        <p:txBody>
          <a:bodyPr>
            <a:normAutofit fontScale="90000"/>
          </a:bodyPr>
          <a:lstStyle/>
          <a:p>
            <a:r>
              <a:rPr lang="en-US" dirty="0"/>
              <a:t>Service Navigation – Bringing Services to the Applicant</a:t>
            </a:r>
          </a:p>
        </p:txBody>
      </p:sp>
      <p:sp>
        <p:nvSpPr>
          <p:cNvPr id="13" name="Footer Placeholder 12">
            <a:extLst>
              <a:ext uri="{FF2B5EF4-FFF2-40B4-BE49-F238E27FC236}">
                <a16:creationId xmlns:a16="http://schemas.microsoft.com/office/drawing/2014/main" id="{F8A85192-8D75-394A-966B-ADBE3FE3304A}"/>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pic>
        <p:nvPicPr>
          <p:cNvPr id="22" name="Picture 21" descr="Table&#10;&#10;Description automatically generated">
            <a:extLst>
              <a:ext uri="{FF2B5EF4-FFF2-40B4-BE49-F238E27FC236}">
                <a16:creationId xmlns:a16="http://schemas.microsoft.com/office/drawing/2014/main" id="{C8D1DD56-F857-474E-90F1-DCC414E8E4EB}"/>
              </a:ext>
            </a:extLst>
          </p:cNvPr>
          <p:cNvPicPr>
            <a:picLocks noChangeAspect="1"/>
          </p:cNvPicPr>
          <p:nvPr/>
        </p:nvPicPr>
        <p:blipFill rotWithShape="1">
          <a:blip r:embed="rId3">
            <a:extLst>
              <a:ext uri="{28A0092B-C50C-407E-A947-70E740481C1C}">
                <a14:useLocalDpi xmlns:a14="http://schemas.microsoft.com/office/drawing/2010/main" val="0"/>
              </a:ext>
            </a:extLst>
          </a:blip>
          <a:srcRect l="2445" t="12110" r="2410" b="45751"/>
          <a:stretch/>
        </p:blipFill>
        <p:spPr>
          <a:xfrm>
            <a:off x="740857" y="1801546"/>
            <a:ext cx="8445511" cy="2890375"/>
          </a:xfrm>
          <a:prstGeom prst="rect">
            <a:avLst/>
          </a:prstGeom>
        </p:spPr>
      </p:pic>
      <p:pic>
        <p:nvPicPr>
          <p:cNvPr id="12" name="Picture 11">
            <a:extLst>
              <a:ext uri="{FF2B5EF4-FFF2-40B4-BE49-F238E27FC236}">
                <a16:creationId xmlns:a16="http://schemas.microsoft.com/office/drawing/2014/main" id="{81100A3D-FE03-0B4F-8D43-369D8937A6D2}"/>
              </a:ext>
            </a:extLst>
          </p:cNvPr>
          <p:cNvPicPr>
            <a:picLocks noChangeAspect="1"/>
          </p:cNvPicPr>
          <p:nvPr/>
        </p:nvPicPr>
        <p:blipFill>
          <a:blip r:embed="rId4"/>
          <a:stretch>
            <a:fillRect/>
          </a:stretch>
        </p:blipFill>
        <p:spPr>
          <a:xfrm>
            <a:off x="9730705" y="3073907"/>
            <a:ext cx="1670689" cy="735103"/>
          </a:xfrm>
          <a:prstGeom prst="rect">
            <a:avLst/>
          </a:prstGeom>
        </p:spPr>
      </p:pic>
    </p:spTree>
    <p:extLst>
      <p:ext uri="{BB962C8B-B14F-4D97-AF65-F5344CB8AC3E}">
        <p14:creationId xmlns:p14="http://schemas.microsoft.com/office/powerpoint/2010/main" val="114893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8D70A71-334D-5941-813D-346DFBFC1487}"/>
              </a:ext>
            </a:extLst>
          </p:cNvPr>
          <p:cNvGrpSpPr/>
          <p:nvPr/>
        </p:nvGrpSpPr>
        <p:grpSpPr>
          <a:xfrm>
            <a:off x="9287835" y="-64168"/>
            <a:ext cx="4387791" cy="7010400"/>
            <a:chOff x="9287835" y="-64168"/>
            <a:chExt cx="4387791" cy="7010400"/>
          </a:xfrm>
        </p:grpSpPr>
        <p:grpSp>
          <p:nvGrpSpPr>
            <p:cNvPr id="18" name="Group 17">
              <a:extLst>
                <a:ext uri="{FF2B5EF4-FFF2-40B4-BE49-F238E27FC236}">
                  <a16:creationId xmlns:a16="http://schemas.microsoft.com/office/drawing/2014/main" id="{E5028013-D2DF-E244-80BC-D40C18B6C839}"/>
                </a:ext>
              </a:extLst>
            </p:cNvPr>
            <p:cNvGrpSpPr/>
            <p:nvPr/>
          </p:nvGrpSpPr>
          <p:grpSpPr>
            <a:xfrm>
              <a:off x="9287835" y="-64168"/>
              <a:ext cx="4387791" cy="7010400"/>
              <a:chOff x="7804209" y="0"/>
              <a:chExt cx="4387791" cy="6858000"/>
            </a:xfrm>
          </p:grpSpPr>
          <p:sp>
            <p:nvSpPr>
              <p:cNvPr id="20" name="Freeform 19">
                <a:extLst>
                  <a:ext uri="{FF2B5EF4-FFF2-40B4-BE49-F238E27FC236}">
                    <a16:creationId xmlns:a16="http://schemas.microsoft.com/office/drawing/2014/main" id="{6A559853-61EE-3441-B827-6A64D90DEAC4}"/>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1" name="Oval 20">
                <a:extLst>
                  <a:ext uri="{FF2B5EF4-FFF2-40B4-BE49-F238E27FC236}">
                    <a16:creationId xmlns:a16="http://schemas.microsoft.com/office/drawing/2014/main" id="{44680209-C274-F647-AA54-3981253E803A}"/>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19" name="Oval 18">
              <a:extLst>
                <a:ext uri="{FF2B5EF4-FFF2-40B4-BE49-F238E27FC236}">
                  <a16:creationId xmlns:a16="http://schemas.microsoft.com/office/drawing/2014/main" id="{BFBDED64-900B-7949-A072-17FE61D8F376}"/>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grpSp>
      <p:sp>
        <p:nvSpPr>
          <p:cNvPr id="3" name="Content Placeholder 2">
            <a:extLst>
              <a:ext uri="{FF2B5EF4-FFF2-40B4-BE49-F238E27FC236}">
                <a16:creationId xmlns:a16="http://schemas.microsoft.com/office/drawing/2014/main" id="{E81FBE88-D802-BD43-81D0-639C1B831054}"/>
              </a:ext>
            </a:extLst>
          </p:cNvPr>
          <p:cNvSpPr>
            <a:spLocks noGrp="1"/>
          </p:cNvSpPr>
          <p:nvPr>
            <p:ph sz="quarter" idx="13"/>
          </p:nvPr>
        </p:nvSpPr>
        <p:spPr/>
        <p:txBody>
          <a:bodyPr/>
          <a:lstStyle/>
          <a:p>
            <a:endParaRPr lang="en-US"/>
          </a:p>
        </p:txBody>
      </p:sp>
      <p:sp>
        <p:nvSpPr>
          <p:cNvPr id="2" name="Title 1">
            <a:extLst>
              <a:ext uri="{FF2B5EF4-FFF2-40B4-BE49-F238E27FC236}">
                <a16:creationId xmlns:a16="http://schemas.microsoft.com/office/drawing/2014/main" id="{8991C81D-763E-BF4C-AF18-F3999BF34250}"/>
              </a:ext>
            </a:extLst>
          </p:cNvPr>
          <p:cNvSpPr>
            <a:spLocks noGrp="1"/>
          </p:cNvSpPr>
          <p:nvPr>
            <p:ph type="title"/>
          </p:nvPr>
        </p:nvSpPr>
        <p:spPr/>
        <p:txBody>
          <a:bodyPr/>
          <a:lstStyle/>
          <a:p>
            <a:endParaRPr lang="en-US"/>
          </a:p>
        </p:txBody>
      </p:sp>
      <p:sp>
        <p:nvSpPr>
          <p:cNvPr id="13" name="Footer Placeholder 12">
            <a:extLst>
              <a:ext uri="{FF2B5EF4-FFF2-40B4-BE49-F238E27FC236}">
                <a16:creationId xmlns:a16="http://schemas.microsoft.com/office/drawing/2014/main" id="{F8A85192-8D75-394A-966B-ADBE3FE3304A}"/>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pic>
        <p:nvPicPr>
          <p:cNvPr id="15" name="Picture 14">
            <a:extLst>
              <a:ext uri="{FF2B5EF4-FFF2-40B4-BE49-F238E27FC236}">
                <a16:creationId xmlns:a16="http://schemas.microsoft.com/office/drawing/2014/main" id="{E45A854E-ECD5-4227-B1B9-39FD84DE14CE}"/>
              </a:ext>
            </a:extLst>
          </p:cNvPr>
          <p:cNvPicPr>
            <a:picLocks noChangeAspect="1"/>
          </p:cNvPicPr>
          <p:nvPr/>
        </p:nvPicPr>
        <p:blipFill rotWithShape="1">
          <a:blip r:embed="rId3">
            <a:extLst>
              <a:ext uri="{28A0092B-C50C-407E-A947-70E740481C1C}">
                <a14:useLocalDpi xmlns:a14="http://schemas.microsoft.com/office/drawing/2010/main" val="0"/>
              </a:ext>
            </a:extLst>
          </a:blip>
          <a:srcRect l="2410" t="8762" r="2017" b="8952"/>
          <a:stretch/>
        </p:blipFill>
        <p:spPr>
          <a:xfrm>
            <a:off x="703024" y="739088"/>
            <a:ext cx="8482148" cy="5643156"/>
          </a:xfrm>
          <a:prstGeom prst="rect">
            <a:avLst/>
          </a:prstGeom>
        </p:spPr>
      </p:pic>
      <p:pic>
        <p:nvPicPr>
          <p:cNvPr id="12" name="Picture 11">
            <a:extLst>
              <a:ext uri="{FF2B5EF4-FFF2-40B4-BE49-F238E27FC236}">
                <a16:creationId xmlns:a16="http://schemas.microsoft.com/office/drawing/2014/main" id="{7C32A820-42C8-B14C-89EE-0961E6C21F71}"/>
              </a:ext>
            </a:extLst>
          </p:cNvPr>
          <p:cNvPicPr>
            <a:picLocks noChangeAspect="1"/>
          </p:cNvPicPr>
          <p:nvPr/>
        </p:nvPicPr>
        <p:blipFill>
          <a:blip r:embed="rId4"/>
          <a:stretch>
            <a:fillRect/>
          </a:stretch>
        </p:blipFill>
        <p:spPr>
          <a:xfrm>
            <a:off x="9730705" y="3073907"/>
            <a:ext cx="1670689" cy="735103"/>
          </a:xfrm>
          <a:prstGeom prst="rect">
            <a:avLst/>
          </a:prstGeom>
        </p:spPr>
      </p:pic>
    </p:spTree>
    <p:extLst>
      <p:ext uri="{BB962C8B-B14F-4D97-AF65-F5344CB8AC3E}">
        <p14:creationId xmlns:p14="http://schemas.microsoft.com/office/powerpoint/2010/main" val="206890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4202-9BB2-2944-9D70-A74A3AF9B75B}"/>
              </a:ext>
            </a:extLst>
          </p:cNvPr>
          <p:cNvSpPr>
            <a:spLocks noGrp="1"/>
          </p:cNvSpPr>
          <p:nvPr>
            <p:ph type="title"/>
          </p:nvPr>
        </p:nvSpPr>
        <p:spPr>
          <a:xfrm>
            <a:off x="-583344" y="3261120"/>
            <a:ext cx="5541483" cy="1636854"/>
          </a:xfrm>
        </p:spPr>
        <p:txBody>
          <a:bodyPr>
            <a:noAutofit/>
          </a:bodyPr>
          <a:lstStyle/>
          <a:p>
            <a:pPr algn="ctr">
              <a:defRPr/>
            </a:pPr>
            <a:r>
              <a:rPr lang="en-US" sz="4400" b="1" dirty="0">
                <a:solidFill>
                  <a:schemeClr val="bg1"/>
                </a:solidFill>
              </a:rPr>
              <a:t>What is </a:t>
            </a:r>
            <a:br>
              <a:rPr lang="en-US" sz="4400" b="1" dirty="0">
                <a:solidFill>
                  <a:schemeClr val="bg1"/>
                </a:solidFill>
              </a:rPr>
            </a:br>
            <a:r>
              <a:rPr lang="en-US" sz="4400" b="1" dirty="0">
                <a:solidFill>
                  <a:schemeClr val="bg1"/>
                </a:solidFill>
              </a:rPr>
              <a:t>Charting the LifeCourse</a:t>
            </a:r>
            <a:endParaRPr lang="en-US" sz="4400" dirty="0">
              <a:solidFill>
                <a:schemeClr val="bg1"/>
              </a:solidFill>
            </a:endParaRPr>
          </a:p>
        </p:txBody>
      </p:sp>
      <p:grpSp>
        <p:nvGrpSpPr>
          <p:cNvPr id="36866" name="Group 18">
            <a:extLst>
              <a:ext uri="{FF2B5EF4-FFF2-40B4-BE49-F238E27FC236}">
                <a16:creationId xmlns:a16="http://schemas.microsoft.com/office/drawing/2014/main" id="{72F3DB39-59CF-5649-B6C4-A484BCE00A5C}"/>
              </a:ext>
            </a:extLst>
          </p:cNvPr>
          <p:cNvGrpSpPr>
            <a:grpSpLocks/>
          </p:cNvGrpSpPr>
          <p:nvPr/>
        </p:nvGrpSpPr>
        <p:grpSpPr bwMode="auto">
          <a:xfrm>
            <a:off x="4595320" y="450056"/>
            <a:ext cx="6572250" cy="5622132"/>
            <a:chOff x="1219201" y="1993393"/>
            <a:chExt cx="5710178" cy="3766187"/>
          </a:xfrm>
        </p:grpSpPr>
        <p:grpSp>
          <p:nvGrpSpPr>
            <p:cNvPr id="36867" name="Group 12">
              <a:extLst>
                <a:ext uri="{FF2B5EF4-FFF2-40B4-BE49-F238E27FC236}">
                  <a16:creationId xmlns:a16="http://schemas.microsoft.com/office/drawing/2014/main" id="{D3E30984-CF1D-AB4D-80C4-6C74E2D2DF08}"/>
                </a:ext>
              </a:extLst>
            </p:cNvPr>
            <p:cNvGrpSpPr>
              <a:grpSpLocks/>
            </p:cNvGrpSpPr>
            <p:nvPr/>
          </p:nvGrpSpPr>
          <p:grpSpPr bwMode="auto">
            <a:xfrm>
              <a:off x="1219201" y="1993393"/>
              <a:ext cx="5710178" cy="3766187"/>
              <a:chOff x="1219201" y="1993393"/>
              <a:chExt cx="5710178" cy="3766187"/>
            </a:xfrm>
          </p:grpSpPr>
          <p:sp>
            <p:nvSpPr>
              <p:cNvPr id="6" name="Rectangle 5">
                <a:extLst>
                  <a:ext uri="{FF2B5EF4-FFF2-40B4-BE49-F238E27FC236}">
                    <a16:creationId xmlns:a16="http://schemas.microsoft.com/office/drawing/2014/main" id="{43B0B011-AF66-E440-AD5D-A27321EA6630}"/>
                  </a:ext>
                </a:extLst>
              </p:cNvPr>
              <p:cNvSpPr/>
              <p:nvPr/>
            </p:nvSpPr>
            <p:spPr>
              <a:xfrm>
                <a:off x="1219201" y="1993393"/>
                <a:ext cx="2847946" cy="1019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00" dirty="0">
                    <a:solidFill>
                      <a:prstClr val="white"/>
                    </a:solidFill>
                  </a:rPr>
                  <a:t>Guiding Framework</a:t>
                </a:r>
              </a:p>
            </p:txBody>
          </p:sp>
          <p:sp>
            <p:nvSpPr>
              <p:cNvPr id="8" name="Rectangle 7">
                <a:extLst>
                  <a:ext uri="{FF2B5EF4-FFF2-40B4-BE49-F238E27FC236}">
                    <a16:creationId xmlns:a16="http://schemas.microsoft.com/office/drawing/2014/main" id="{99560074-95B4-E641-849D-3BCD02F84898}"/>
                  </a:ext>
                </a:extLst>
              </p:cNvPr>
              <p:cNvSpPr/>
              <p:nvPr/>
            </p:nvSpPr>
            <p:spPr>
              <a:xfrm>
                <a:off x="1235076" y="4740233"/>
                <a:ext cx="2846358" cy="1019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00" dirty="0">
                    <a:solidFill>
                      <a:prstClr val="white"/>
                    </a:solidFill>
                  </a:rPr>
                  <a:t>Tools</a:t>
                </a:r>
              </a:p>
            </p:txBody>
          </p:sp>
          <p:sp>
            <p:nvSpPr>
              <p:cNvPr id="9" name="Rectangle 8">
                <a:extLst>
                  <a:ext uri="{FF2B5EF4-FFF2-40B4-BE49-F238E27FC236}">
                    <a16:creationId xmlns:a16="http://schemas.microsoft.com/office/drawing/2014/main" id="{8D65A8F1-9400-A142-8C8F-83BDAFE5C7FB}"/>
                  </a:ext>
                </a:extLst>
              </p:cNvPr>
              <p:cNvSpPr/>
              <p:nvPr/>
            </p:nvSpPr>
            <p:spPr>
              <a:xfrm>
                <a:off x="1219201" y="3366812"/>
                <a:ext cx="2847946" cy="1019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500" dirty="0">
                    <a:solidFill>
                      <a:prstClr val="white"/>
                    </a:solidFill>
                  </a:rPr>
                  <a:t>Practices</a:t>
                </a:r>
              </a:p>
            </p:txBody>
          </p:sp>
          <p:sp>
            <p:nvSpPr>
              <p:cNvPr id="10" name="Rectangle 9">
                <a:extLst>
                  <a:ext uri="{FF2B5EF4-FFF2-40B4-BE49-F238E27FC236}">
                    <a16:creationId xmlns:a16="http://schemas.microsoft.com/office/drawing/2014/main" id="{340490B5-7322-8649-9CB8-B35346156AE8}"/>
                  </a:ext>
                </a:extLst>
              </p:cNvPr>
              <p:cNvSpPr/>
              <p:nvPr/>
            </p:nvSpPr>
            <p:spPr>
              <a:xfrm>
                <a:off x="4081433" y="1993393"/>
                <a:ext cx="2846358" cy="10193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solidFill>
                      <a:schemeClr val="tx1"/>
                    </a:solidFill>
                  </a:rPr>
                  <a:t>Key principles and icons to guide thinking</a:t>
                </a:r>
              </a:p>
            </p:txBody>
          </p:sp>
          <p:sp>
            <p:nvSpPr>
              <p:cNvPr id="11" name="Rectangle 10">
                <a:extLst>
                  <a:ext uri="{FF2B5EF4-FFF2-40B4-BE49-F238E27FC236}">
                    <a16:creationId xmlns:a16="http://schemas.microsoft.com/office/drawing/2014/main" id="{F67A86DD-DF27-674B-BFD1-F4EBA862180E}"/>
                  </a:ext>
                </a:extLst>
              </p:cNvPr>
              <p:cNvSpPr/>
              <p:nvPr/>
            </p:nvSpPr>
            <p:spPr>
              <a:xfrm>
                <a:off x="4081433" y="4740233"/>
                <a:ext cx="2847946" cy="10193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solidFill>
                      <a:schemeClr val="tx1"/>
                    </a:solidFill>
                  </a:rPr>
                  <a:t>Resources for informing, </a:t>
                </a:r>
              </a:p>
              <a:p>
                <a:pPr algn="ctr">
                  <a:defRPr/>
                </a:pPr>
                <a:r>
                  <a:rPr lang="en-US" sz="2200" dirty="0">
                    <a:solidFill>
                      <a:schemeClr val="tx1"/>
                    </a:solidFill>
                  </a:rPr>
                  <a:t>Planning &amp; </a:t>
                </a:r>
              </a:p>
              <a:p>
                <a:pPr algn="ctr">
                  <a:defRPr/>
                </a:pPr>
                <a:r>
                  <a:rPr lang="en-US" sz="2200" dirty="0">
                    <a:solidFill>
                      <a:schemeClr val="tx1"/>
                    </a:solidFill>
                  </a:rPr>
                  <a:t>Problem-solving</a:t>
                </a:r>
              </a:p>
            </p:txBody>
          </p:sp>
          <p:sp>
            <p:nvSpPr>
              <p:cNvPr id="12" name="Rectangle 11">
                <a:extLst>
                  <a:ext uri="{FF2B5EF4-FFF2-40B4-BE49-F238E27FC236}">
                    <a16:creationId xmlns:a16="http://schemas.microsoft.com/office/drawing/2014/main" id="{23662E2F-DC3A-4F4E-A27C-9F6DD0CADEB7}"/>
                  </a:ext>
                </a:extLst>
              </p:cNvPr>
              <p:cNvSpPr/>
              <p:nvPr/>
            </p:nvSpPr>
            <p:spPr>
              <a:xfrm>
                <a:off x="4067147" y="3366812"/>
                <a:ext cx="2846358" cy="101934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dirty="0">
                    <a:solidFill>
                      <a:schemeClr val="tx1"/>
                    </a:solidFill>
                  </a:rPr>
                  <a:t>Specific action, policy, or procedure</a:t>
                </a:r>
              </a:p>
              <a:p>
                <a:pPr algn="ctr">
                  <a:defRPr/>
                </a:pPr>
                <a:r>
                  <a:rPr lang="en-US" sz="2200" dirty="0">
                    <a:solidFill>
                      <a:schemeClr val="tx1"/>
                    </a:solidFill>
                  </a:rPr>
                  <a:t>to enhance or change</a:t>
                </a:r>
              </a:p>
            </p:txBody>
          </p:sp>
        </p:grpSp>
        <p:sp>
          <p:nvSpPr>
            <p:cNvPr id="17" name="Up-Down Arrow 16">
              <a:extLst>
                <a:ext uri="{FF2B5EF4-FFF2-40B4-BE49-F238E27FC236}">
                  <a16:creationId xmlns:a16="http://schemas.microsoft.com/office/drawing/2014/main" id="{B63D0492-90AE-3F43-A177-5CB11B3ED343}"/>
                </a:ext>
              </a:extLst>
            </p:cNvPr>
            <p:cNvSpPr/>
            <p:nvPr/>
          </p:nvSpPr>
          <p:spPr>
            <a:xfrm>
              <a:off x="3830611" y="4257551"/>
              <a:ext cx="420684" cy="638283"/>
            </a:xfrm>
            <a:prstGeom prst="upDownArrow">
              <a:avLst/>
            </a:prstGeom>
            <a:solidFill>
              <a:schemeClr val="accent1">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Up-Down Arrow 17">
              <a:extLst>
                <a:ext uri="{FF2B5EF4-FFF2-40B4-BE49-F238E27FC236}">
                  <a16:creationId xmlns:a16="http://schemas.microsoft.com/office/drawing/2014/main" id="{2C4227E9-86DB-264B-8FAF-C571DB44C149}"/>
                </a:ext>
              </a:extLst>
            </p:cNvPr>
            <p:cNvSpPr/>
            <p:nvPr/>
          </p:nvSpPr>
          <p:spPr>
            <a:xfrm>
              <a:off x="3830611" y="2853964"/>
              <a:ext cx="420684" cy="638283"/>
            </a:xfrm>
            <a:prstGeom prst="upDownArrow">
              <a:avLst/>
            </a:prstGeom>
            <a:solidFill>
              <a:schemeClr val="accent1">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9" name="Content Placeholder 4" descr="Image of the LifeCourse Medallion - circle with colorful layers">
            <a:extLst>
              <a:ext uri="{FF2B5EF4-FFF2-40B4-BE49-F238E27FC236}">
                <a16:creationId xmlns:a16="http://schemas.microsoft.com/office/drawing/2014/main" id="{8BB3245B-8B74-C642-993B-085E86EF36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932" y="1048266"/>
            <a:ext cx="1832436" cy="1832436"/>
          </a:xfrm>
          <a:prstGeom prst="rect">
            <a:avLst/>
          </a:prstGeom>
          <a:noFill/>
        </p:spPr>
      </p:pic>
    </p:spTree>
    <p:extLst>
      <p:ext uri="{BB962C8B-B14F-4D97-AF65-F5344CB8AC3E}">
        <p14:creationId xmlns:p14="http://schemas.microsoft.com/office/powerpoint/2010/main" val="3139646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6E58A8-BD3D-9F48-8339-06D096C933F2}"/>
              </a:ext>
            </a:extLst>
          </p:cNvPr>
          <p:cNvSpPr>
            <a:spLocks noGrp="1"/>
          </p:cNvSpPr>
          <p:nvPr>
            <p:ph type="title"/>
          </p:nvPr>
        </p:nvSpPr>
        <p:spPr>
          <a:xfrm>
            <a:off x="838200" y="144094"/>
            <a:ext cx="10515600" cy="636193"/>
          </a:xfrm>
        </p:spPr>
        <p:txBody>
          <a:bodyPr>
            <a:noAutofit/>
          </a:bodyPr>
          <a:lstStyle/>
          <a:p>
            <a:pPr algn="ctr"/>
            <a:r>
              <a:rPr lang="en-US" sz="4800" dirty="0"/>
              <a:t>What is Charting the LifeCourse ?</a:t>
            </a:r>
          </a:p>
        </p:txBody>
      </p:sp>
      <p:sp>
        <p:nvSpPr>
          <p:cNvPr id="8" name="Content Placeholder 7">
            <a:extLst>
              <a:ext uri="{FF2B5EF4-FFF2-40B4-BE49-F238E27FC236}">
                <a16:creationId xmlns:a16="http://schemas.microsoft.com/office/drawing/2014/main" id="{E6CB74D5-285C-1744-BFF5-CDA70A989E4A}"/>
              </a:ext>
            </a:extLst>
          </p:cNvPr>
          <p:cNvSpPr>
            <a:spLocks noGrp="1"/>
          </p:cNvSpPr>
          <p:nvPr>
            <p:ph idx="1"/>
          </p:nvPr>
        </p:nvSpPr>
        <p:spPr>
          <a:xfrm>
            <a:off x="838199" y="1159726"/>
            <a:ext cx="5384181" cy="5096107"/>
          </a:xfrm>
        </p:spPr>
        <p:txBody>
          <a:bodyPr>
            <a:normAutofit lnSpcReduction="10000"/>
          </a:bodyPr>
          <a:lstStyle/>
          <a:p>
            <a:pPr marL="0" marR="117475" indent="0">
              <a:lnSpc>
                <a:spcPct val="100000"/>
              </a:lnSpc>
              <a:spcBef>
                <a:spcPts val="0"/>
              </a:spcBef>
              <a:buNone/>
            </a:pPr>
            <a:r>
              <a:rPr lang="en-US" sz="3600" spc="-10" dirty="0">
                <a:cs typeface="Calibri"/>
              </a:rPr>
              <a:t>Created for </a:t>
            </a:r>
            <a:r>
              <a:rPr lang="en-US" sz="3600" spc="-5" dirty="0">
                <a:cs typeface="Calibri"/>
              </a:rPr>
              <a:t>people </a:t>
            </a:r>
            <a:r>
              <a:rPr lang="en-US" sz="3600" dirty="0">
                <a:cs typeface="Calibri"/>
              </a:rPr>
              <a:t>and </a:t>
            </a:r>
            <a:r>
              <a:rPr lang="en-US" sz="3600" spc="-5" dirty="0">
                <a:cs typeface="Calibri"/>
              </a:rPr>
              <a:t>families of </a:t>
            </a:r>
            <a:r>
              <a:rPr lang="en-US" sz="3600" dirty="0">
                <a:cs typeface="Calibri"/>
              </a:rPr>
              <a:t>all </a:t>
            </a:r>
            <a:r>
              <a:rPr lang="en-US" sz="3600" spc="-5" dirty="0">
                <a:cs typeface="Calibri"/>
              </a:rPr>
              <a:t>abilities </a:t>
            </a:r>
            <a:r>
              <a:rPr lang="en-US" sz="3600" dirty="0">
                <a:cs typeface="Calibri"/>
              </a:rPr>
              <a:t>and all </a:t>
            </a:r>
            <a:r>
              <a:rPr lang="en-US" sz="3600" spc="-5" dirty="0">
                <a:cs typeface="Calibri"/>
              </a:rPr>
              <a:t>ages to:</a:t>
            </a:r>
          </a:p>
          <a:p>
            <a:pPr fontAlgn="base"/>
            <a:r>
              <a:rPr lang="en-US" sz="3200" dirty="0"/>
              <a:t>Explore life possibilities </a:t>
            </a:r>
          </a:p>
          <a:p>
            <a:pPr fontAlgn="base"/>
            <a:r>
              <a:rPr lang="en-US" sz="3200" dirty="0"/>
              <a:t>Share ideas, hopes, and fears </a:t>
            </a:r>
          </a:p>
          <a:p>
            <a:pPr fontAlgn="base"/>
            <a:r>
              <a:rPr lang="en-US" sz="3200" dirty="0"/>
              <a:t>Set higher expectations </a:t>
            </a:r>
          </a:p>
          <a:p>
            <a:pPr fontAlgn="base"/>
            <a:r>
              <a:rPr lang="en-US" sz="3200" dirty="0"/>
              <a:t>Navigate Future</a:t>
            </a:r>
          </a:p>
          <a:p>
            <a:pPr fontAlgn="base"/>
            <a:r>
              <a:rPr lang="en-US" sz="3200" dirty="0"/>
              <a:t>Advocate for Vision</a:t>
            </a:r>
          </a:p>
          <a:p>
            <a:pPr fontAlgn="base"/>
            <a:r>
              <a:rPr lang="en-US" sz="3200" dirty="0"/>
              <a:t>Problem-Solve and Plan</a:t>
            </a:r>
          </a:p>
        </p:txBody>
      </p:sp>
      <p:pic>
        <p:nvPicPr>
          <p:cNvPr id="2050" name="Picture 2" descr="Photo of the Life Course medallion with the person in the context of the family in the middle, all of the life domains in a circle surrounding the family, the three buckets of support creating a ring around the life domains, and the sections of the integrated support star in a ring around the three buckets - all of the principles together">
            <a:extLst>
              <a:ext uri="{FF2B5EF4-FFF2-40B4-BE49-F238E27FC236}">
                <a16:creationId xmlns:a16="http://schemas.microsoft.com/office/drawing/2014/main" id="{77645033-2F63-AF4A-97D9-E1CC599C38A8}"/>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7011988" y="1455196"/>
            <a:ext cx="4341812" cy="434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606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The Integrated Supports Star">
            <a:extLst>
              <a:ext uri="{FF2B5EF4-FFF2-40B4-BE49-F238E27FC236}">
                <a16:creationId xmlns:a16="http://schemas.microsoft.com/office/drawing/2014/main" id="{4E08AC9A-0B45-1543-A4FD-5FF8AAC10271}"/>
              </a:ext>
            </a:extLst>
          </p:cNvPr>
          <p:cNvPicPr>
            <a:picLocks noChangeAspect="1"/>
          </p:cNvPicPr>
          <p:nvPr/>
        </p:nvPicPr>
        <p:blipFill>
          <a:blip r:embed="rId3"/>
          <a:stretch>
            <a:fillRect/>
          </a:stretch>
        </p:blipFill>
        <p:spPr>
          <a:xfrm>
            <a:off x="5471153" y="185980"/>
            <a:ext cx="5944640" cy="5944640"/>
          </a:xfrm>
          <a:prstGeom prst="rect">
            <a:avLst/>
          </a:prstGeom>
        </p:spPr>
      </p:pic>
      <p:pic>
        <p:nvPicPr>
          <p:cNvPr id="9" name="Picture 8" descr="The five regions of the Integrated Supports Star">
            <a:extLst>
              <a:ext uri="{FF2B5EF4-FFF2-40B4-BE49-F238E27FC236}">
                <a16:creationId xmlns:a16="http://schemas.microsoft.com/office/drawing/2014/main" id="{BABEDD8F-6D47-E04C-92FF-9DF81CB54745}"/>
              </a:ext>
            </a:extLst>
          </p:cNvPr>
          <p:cNvPicPr>
            <a:picLocks noChangeAspect="1"/>
          </p:cNvPicPr>
          <p:nvPr/>
        </p:nvPicPr>
        <p:blipFill>
          <a:blip r:embed="rId4"/>
          <a:stretch>
            <a:fillRect/>
          </a:stretch>
        </p:blipFill>
        <p:spPr>
          <a:xfrm>
            <a:off x="6390579" y="1365042"/>
            <a:ext cx="4117272" cy="4117272"/>
          </a:xfrm>
          <a:prstGeom prst="rect">
            <a:avLst/>
          </a:prstGeom>
        </p:spPr>
      </p:pic>
      <p:pic>
        <p:nvPicPr>
          <p:cNvPr id="10" name="Picture 9" descr="The Three Bucket Areas of the CtLC Framework">
            <a:extLst>
              <a:ext uri="{FF2B5EF4-FFF2-40B4-BE49-F238E27FC236}">
                <a16:creationId xmlns:a16="http://schemas.microsoft.com/office/drawing/2014/main" id="{D0507404-1403-5A48-AF27-92CBF86261AC}"/>
              </a:ext>
            </a:extLst>
          </p:cNvPr>
          <p:cNvPicPr>
            <a:picLocks noChangeAspect="1"/>
          </p:cNvPicPr>
          <p:nvPr/>
        </p:nvPicPr>
        <p:blipFill>
          <a:blip r:embed="rId5"/>
          <a:stretch>
            <a:fillRect/>
          </a:stretch>
        </p:blipFill>
        <p:spPr>
          <a:xfrm>
            <a:off x="6601696" y="1572490"/>
            <a:ext cx="3702373" cy="3702373"/>
          </a:xfrm>
          <a:prstGeom prst="rect">
            <a:avLst/>
          </a:prstGeom>
        </p:spPr>
      </p:pic>
      <p:pic>
        <p:nvPicPr>
          <p:cNvPr id="6" name="Picture 5" descr="The six CtLC Life Domains with titles">
            <a:extLst>
              <a:ext uri="{FF2B5EF4-FFF2-40B4-BE49-F238E27FC236}">
                <a16:creationId xmlns:a16="http://schemas.microsoft.com/office/drawing/2014/main" id="{D9DAE627-C6D2-2041-B453-9F76D6AD3480}"/>
              </a:ext>
            </a:extLst>
          </p:cNvPr>
          <p:cNvPicPr>
            <a:picLocks noChangeAspect="1"/>
          </p:cNvPicPr>
          <p:nvPr/>
        </p:nvPicPr>
        <p:blipFill>
          <a:blip r:embed="rId6"/>
          <a:stretch>
            <a:fillRect/>
          </a:stretch>
        </p:blipFill>
        <p:spPr>
          <a:xfrm>
            <a:off x="6777421" y="1755189"/>
            <a:ext cx="3336974" cy="3336974"/>
          </a:xfrm>
          <a:prstGeom prst="rect">
            <a:avLst/>
          </a:prstGeom>
        </p:spPr>
      </p:pic>
      <p:pic>
        <p:nvPicPr>
          <p:cNvPr id="3" name="Picture 2" descr="Blue circle with one white and several light blue figures, is an icon that represents the person in the context of family">
            <a:extLst>
              <a:ext uri="{FF2B5EF4-FFF2-40B4-BE49-F238E27FC236}">
                <a16:creationId xmlns:a16="http://schemas.microsoft.com/office/drawing/2014/main" id="{00847176-7A61-8A4D-B4E4-3343F90746BA}"/>
              </a:ext>
            </a:extLst>
          </p:cNvPr>
          <p:cNvPicPr>
            <a:picLocks noChangeAspect="1"/>
          </p:cNvPicPr>
          <p:nvPr/>
        </p:nvPicPr>
        <p:blipFill>
          <a:blip r:embed="rId7"/>
          <a:stretch>
            <a:fillRect/>
          </a:stretch>
        </p:blipFill>
        <p:spPr>
          <a:xfrm>
            <a:off x="7643072" y="2623577"/>
            <a:ext cx="1600200" cy="1600200"/>
          </a:xfrm>
          <a:prstGeom prst="rect">
            <a:avLst/>
          </a:prstGeom>
        </p:spPr>
      </p:pic>
      <p:pic>
        <p:nvPicPr>
          <p:cNvPr id="13" name="Picture 12" descr="Icon/Image of the Individual">
            <a:extLst>
              <a:ext uri="{FF2B5EF4-FFF2-40B4-BE49-F238E27FC236}">
                <a16:creationId xmlns:a16="http://schemas.microsoft.com/office/drawing/2014/main" id="{937981E5-01F6-1A44-ACC0-250A5622DA13}"/>
              </a:ext>
            </a:extLst>
          </p:cNvPr>
          <p:cNvPicPr>
            <a:picLocks noChangeAspect="1"/>
          </p:cNvPicPr>
          <p:nvPr/>
        </p:nvPicPr>
        <p:blipFill>
          <a:blip r:embed="rId8"/>
          <a:stretch>
            <a:fillRect/>
          </a:stretch>
        </p:blipFill>
        <p:spPr>
          <a:xfrm>
            <a:off x="8232120" y="3055204"/>
            <a:ext cx="441526" cy="819976"/>
          </a:xfrm>
          <a:prstGeom prst="rect">
            <a:avLst/>
          </a:prstGeom>
        </p:spPr>
      </p:pic>
      <p:pic>
        <p:nvPicPr>
          <p:cNvPr id="19" name="Picture 18" descr="Circle with drawing of a baby crawling">
            <a:extLst>
              <a:ext uri="{FF2B5EF4-FFF2-40B4-BE49-F238E27FC236}">
                <a16:creationId xmlns:a16="http://schemas.microsoft.com/office/drawing/2014/main" id="{2334EC52-968A-C84E-9ED7-9D95CC95C85A}"/>
              </a:ext>
            </a:extLst>
          </p:cNvPr>
          <p:cNvPicPr>
            <a:picLocks noChangeAspect="1"/>
          </p:cNvPicPr>
          <p:nvPr/>
        </p:nvPicPr>
        <p:blipFill>
          <a:blip r:embed="rId9"/>
          <a:srcRect/>
          <a:stretch/>
        </p:blipFill>
        <p:spPr>
          <a:xfrm>
            <a:off x="776207" y="5196140"/>
            <a:ext cx="656399" cy="656399"/>
          </a:xfrm>
          <a:prstGeom prst="rect">
            <a:avLst/>
          </a:prstGeom>
        </p:spPr>
      </p:pic>
      <p:pic>
        <p:nvPicPr>
          <p:cNvPr id="20" name="Picture 19" descr="Pink circle with 2 graduates, one is sitting in a wheelchair">
            <a:extLst>
              <a:ext uri="{FF2B5EF4-FFF2-40B4-BE49-F238E27FC236}">
                <a16:creationId xmlns:a16="http://schemas.microsoft.com/office/drawing/2014/main" id="{738FD50A-21A2-7440-9623-F9B96CB6C46A}"/>
              </a:ext>
            </a:extLst>
          </p:cNvPr>
          <p:cNvPicPr>
            <a:picLocks noChangeAspect="1"/>
          </p:cNvPicPr>
          <p:nvPr/>
        </p:nvPicPr>
        <p:blipFill>
          <a:blip r:embed="rId10"/>
          <a:srcRect/>
          <a:stretch/>
        </p:blipFill>
        <p:spPr>
          <a:xfrm>
            <a:off x="3751034" y="5196140"/>
            <a:ext cx="656399" cy="656399"/>
          </a:xfrm>
          <a:prstGeom prst="rect">
            <a:avLst/>
          </a:prstGeom>
        </p:spPr>
      </p:pic>
      <p:pic>
        <p:nvPicPr>
          <p:cNvPr id="21" name="Picture 20" descr="Blue-ish circle with drawing of 3 toddlers">
            <a:extLst>
              <a:ext uri="{FF2B5EF4-FFF2-40B4-BE49-F238E27FC236}">
                <a16:creationId xmlns:a16="http://schemas.microsoft.com/office/drawing/2014/main" id="{76FE2193-42DE-EE42-8B64-FCCD40DEC0C4}"/>
              </a:ext>
            </a:extLst>
          </p:cNvPr>
          <p:cNvPicPr>
            <a:picLocks noChangeAspect="1"/>
          </p:cNvPicPr>
          <p:nvPr/>
        </p:nvPicPr>
        <p:blipFill>
          <a:blip r:embed="rId11"/>
          <a:srcRect/>
          <a:stretch/>
        </p:blipFill>
        <p:spPr>
          <a:xfrm>
            <a:off x="1767816" y="5196140"/>
            <a:ext cx="656399" cy="656399"/>
          </a:xfrm>
          <a:prstGeom prst="rect">
            <a:avLst/>
          </a:prstGeom>
        </p:spPr>
      </p:pic>
      <p:pic>
        <p:nvPicPr>
          <p:cNvPr id="22" name="Picture 21" descr="Brownish circle with drawing of 3 people standing">
            <a:extLst>
              <a:ext uri="{FF2B5EF4-FFF2-40B4-BE49-F238E27FC236}">
                <a16:creationId xmlns:a16="http://schemas.microsoft.com/office/drawing/2014/main" id="{C2D79B34-C114-A849-A4C3-A3EE712138CB}"/>
              </a:ext>
            </a:extLst>
          </p:cNvPr>
          <p:cNvPicPr>
            <a:picLocks noChangeAspect="1"/>
          </p:cNvPicPr>
          <p:nvPr/>
        </p:nvPicPr>
        <p:blipFill>
          <a:blip r:embed="rId12"/>
          <a:srcRect/>
          <a:stretch/>
        </p:blipFill>
        <p:spPr>
          <a:xfrm>
            <a:off x="4742643" y="5196140"/>
            <a:ext cx="656399" cy="656399"/>
          </a:xfrm>
          <a:prstGeom prst="rect">
            <a:avLst/>
          </a:prstGeom>
        </p:spPr>
      </p:pic>
      <p:pic>
        <p:nvPicPr>
          <p:cNvPr id="23" name="Picture 22" descr="reddish circle with drawing of a youth wearing a backpack">
            <a:extLst>
              <a:ext uri="{FF2B5EF4-FFF2-40B4-BE49-F238E27FC236}">
                <a16:creationId xmlns:a16="http://schemas.microsoft.com/office/drawing/2014/main" id="{2C1D6133-2806-C942-9629-BBE2A93671A3}"/>
              </a:ext>
            </a:extLst>
          </p:cNvPr>
          <p:cNvPicPr>
            <a:picLocks noChangeAspect="1"/>
          </p:cNvPicPr>
          <p:nvPr/>
        </p:nvPicPr>
        <p:blipFill>
          <a:blip r:embed="rId13"/>
          <a:srcRect/>
          <a:stretch/>
        </p:blipFill>
        <p:spPr>
          <a:xfrm>
            <a:off x="2759425" y="5196140"/>
            <a:ext cx="656399" cy="656399"/>
          </a:xfrm>
          <a:prstGeom prst="rect">
            <a:avLst/>
          </a:prstGeom>
        </p:spPr>
      </p:pic>
      <p:pic>
        <p:nvPicPr>
          <p:cNvPr id="24" name="Picture 23" descr="gold circle with drawing of 2 older adults">
            <a:extLst>
              <a:ext uri="{FF2B5EF4-FFF2-40B4-BE49-F238E27FC236}">
                <a16:creationId xmlns:a16="http://schemas.microsoft.com/office/drawing/2014/main" id="{515A08CC-0370-DA4F-AF2B-5505D6DBDEA9}"/>
              </a:ext>
            </a:extLst>
          </p:cNvPr>
          <p:cNvPicPr>
            <a:picLocks noChangeAspect="1"/>
          </p:cNvPicPr>
          <p:nvPr/>
        </p:nvPicPr>
        <p:blipFill>
          <a:blip r:embed="rId14"/>
          <a:srcRect/>
          <a:stretch/>
        </p:blipFill>
        <p:spPr>
          <a:xfrm>
            <a:off x="5734252" y="5196140"/>
            <a:ext cx="656399" cy="656399"/>
          </a:xfrm>
          <a:prstGeom prst="rect">
            <a:avLst/>
          </a:prstGeom>
        </p:spPr>
      </p:pic>
      <p:cxnSp>
        <p:nvCxnSpPr>
          <p:cNvPr id="27" name="Straight Arrow Connector 26" descr="straight black arrow pointing to the right and slightly up">
            <a:extLst>
              <a:ext uri="{FF2B5EF4-FFF2-40B4-BE49-F238E27FC236}">
                <a16:creationId xmlns:a16="http://schemas.microsoft.com/office/drawing/2014/main" id="{4E3164E1-28A3-1B4F-9178-D094007DD56E}"/>
              </a:ext>
            </a:extLst>
          </p:cNvPr>
          <p:cNvCxnSpPr/>
          <p:nvPr/>
        </p:nvCxnSpPr>
        <p:spPr>
          <a:xfrm flipV="1">
            <a:off x="921124" y="4074459"/>
            <a:ext cx="5469455" cy="777240"/>
          </a:xfrm>
          <a:prstGeom prst="straightConnector1">
            <a:avLst/>
          </a:prstGeom>
          <a:ln w="76200"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43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A24-B2BA-7A45-9BEF-8B65C949D518}"/>
              </a:ext>
            </a:extLst>
          </p:cNvPr>
          <p:cNvSpPr>
            <a:spLocks noGrp="1"/>
          </p:cNvSpPr>
          <p:nvPr>
            <p:ph type="title"/>
          </p:nvPr>
        </p:nvSpPr>
        <p:spPr>
          <a:xfrm>
            <a:off x="838200" y="251317"/>
            <a:ext cx="10515600" cy="458072"/>
          </a:xfrm>
        </p:spPr>
        <p:txBody>
          <a:bodyPr>
            <a:normAutofit fontScale="90000"/>
          </a:bodyPr>
          <a:lstStyle/>
          <a:p>
            <a:pPr algn="ctr"/>
            <a:r>
              <a:rPr lang="en-US" sz="5300" dirty="0">
                <a:solidFill>
                  <a:srgbClr val="FFFFFF"/>
                </a:solidFill>
              </a:rPr>
              <a:t>Vision &amp; Trajectory for a Good Life</a:t>
            </a:r>
            <a:endParaRPr lang="en-US" sz="5300" dirty="0"/>
          </a:p>
        </p:txBody>
      </p:sp>
      <p:sp>
        <p:nvSpPr>
          <p:cNvPr id="5" name="Cloud 4" descr="Purple cloud with words describing a good life, such as friends, family, health, freedom">
            <a:extLst>
              <a:ext uri="{FF2B5EF4-FFF2-40B4-BE49-F238E27FC236}">
                <a16:creationId xmlns:a16="http://schemas.microsoft.com/office/drawing/2014/main" id="{7F131A71-C024-7140-AFEE-7006238219B0}"/>
              </a:ext>
            </a:extLst>
          </p:cNvPr>
          <p:cNvSpPr/>
          <p:nvPr/>
        </p:nvSpPr>
        <p:spPr>
          <a:xfrm>
            <a:off x="6808811" y="1141042"/>
            <a:ext cx="3657600" cy="3006725"/>
          </a:xfrm>
          <a:prstGeom prst="cloud">
            <a:avLst/>
          </a:prstGeom>
          <a:solidFill>
            <a:srgbClr val="AF4AFD">
              <a:alpha val="48000"/>
            </a:srgbClr>
          </a:solidFill>
          <a:ln>
            <a:solidFill>
              <a:srgbClr val="7030A0"/>
            </a:solidFill>
          </a:ln>
        </p:spPr>
        <p:style>
          <a:lnRef idx="1">
            <a:schemeClr val="accent5"/>
          </a:lnRef>
          <a:fillRef idx="2">
            <a:schemeClr val="accent5"/>
          </a:fillRef>
          <a:effectRef idx="1">
            <a:schemeClr val="accent5"/>
          </a:effectRef>
          <a:fontRef idx="minor">
            <a:schemeClr val="dk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altLang="en-US" sz="2200" b="1" i="1" dirty="0">
              <a:solidFill>
                <a:srgbClr val="000000"/>
              </a:solidFill>
              <a:latin typeface="Tw Cen MT" charset="0"/>
            </a:endParaRPr>
          </a:p>
          <a:p>
            <a:pPr algn="ctr"/>
            <a:r>
              <a:rPr lang="en-US" altLang="en-US" sz="2000" i="1" dirty="0">
                <a:solidFill>
                  <a:srgbClr val="000000"/>
                </a:solidFill>
                <a:latin typeface="Tw Cen MT" charset="0"/>
              </a:rPr>
              <a:t>Friends, family, </a:t>
            </a:r>
          </a:p>
          <a:p>
            <a:pPr algn="ctr"/>
            <a:r>
              <a:rPr lang="en-US" altLang="en-US" sz="2000" i="1" dirty="0">
                <a:solidFill>
                  <a:srgbClr val="000000"/>
                </a:solidFill>
                <a:latin typeface="Tw Cen MT" charset="0"/>
              </a:rPr>
              <a:t>enough money, </a:t>
            </a:r>
          </a:p>
          <a:p>
            <a:pPr algn="ctr"/>
            <a:r>
              <a:rPr lang="en-US" altLang="en-US" sz="2000" i="1" dirty="0">
                <a:solidFill>
                  <a:srgbClr val="000000"/>
                </a:solidFill>
                <a:latin typeface="Tw Cen MT" charset="0"/>
              </a:rPr>
              <a:t>job I like, home, faith, vacations, health, choice, freedom</a:t>
            </a:r>
            <a:endParaRPr lang="en-US" altLang="en-US" sz="2000" dirty="0">
              <a:solidFill>
                <a:srgbClr val="000000"/>
              </a:solidFill>
              <a:latin typeface="Tw Cen MT" charset="0"/>
            </a:endParaRPr>
          </a:p>
          <a:p>
            <a:pPr algn="ctr"/>
            <a:endParaRPr lang="en-US" altLang="en-US" sz="2200" b="1" dirty="0">
              <a:solidFill>
                <a:srgbClr val="000000"/>
              </a:solidFill>
              <a:latin typeface="Tw Cen MT" charset="0"/>
            </a:endParaRPr>
          </a:p>
        </p:txBody>
      </p:sp>
      <p:sp>
        <p:nvSpPr>
          <p:cNvPr id="6" name="Cloud 5" descr="Gray cloud with words: Vision of what I don't want">
            <a:extLst>
              <a:ext uri="{FF2B5EF4-FFF2-40B4-BE49-F238E27FC236}">
                <a16:creationId xmlns:a16="http://schemas.microsoft.com/office/drawing/2014/main" id="{ADE61B23-F4DF-0B4C-B096-D2D5B59B204E}"/>
              </a:ext>
            </a:extLst>
          </p:cNvPr>
          <p:cNvSpPr/>
          <p:nvPr/>
        </p:nvSpPr>
        <p:spPr bwMode="auto">
          <a:xfrm>
            <a:off x="6970995" y="4211905"/>
            <a:ext cx="3495416" cy="2071427"/>
          </a:xfrm>
          <a:prstGeom prst="cloud">
            <a:avLst/>
          </a:prstGeom>
          <a:solidFill>
            <a:schemeClr val="accent3">
              <a:lumMod val="20000"/>
              <a:lumOff val="80000"/>
            </a:scheme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600" i="1" dirty="0">
                <a:solidFill>
                  <a:prstClr val="black"/>
                </a:solidFill>
              </a:rPr>
              <a:t>Poverty, abuse, boredom, lack of control, no sense of purpose, isolation </a:t>
            </a:r>
          </a:p>
        </p:txBody>
      </p:sp>
      <p:cxnSp>
        <p:nvCxnSpPr>
          <p:cNvPr id="9" name="Straight Arrow Connector 29" descr="Straight black arrow">
            <a:extLst>
              <a:ext uri="{FF2B5EF4-FFF2-40B4-BE49-F238E27FC236}">
                <a16:creationId xmlns:a16="http://schemas.microsoft.com/office/drawing/2014/main" id="{DD94D0E4-E145-944F-8BE2-BF8E4A307954}"/>
              </a:ext>
            </a:extLst>
          </p:cNvPr>
          <p:cNvCxnSpPr>
            <a:cxnSpLocks noChangeShapeType="1"/>
          </p:cNvCxnSpPr>
          <p:nvPr/>
        </p:nvCxnSpPr>
        <p:spPr bwMode="auto">
          <a:xfrm flipV="1">
            <a:off x="1560781" y="2644404"/>
            <a:ext cx="5166894" cy="1999174"/>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29" descr="black dashed arrow">
            <a:extLst>
              <a:ext uri="{FF2B5EF4-FFF2-40B4-BE49-F238E27FC236}">
                <a16:creationId xmlns:a16="http://schemas.microsoft.com/office/drawing/2014/main" id="{6EC5E0DB-0FB6-0F42-816D-5B9328A12CDB}"/>
              </a:ext>
            </a:extLst>
          </p:cNvPr>
          <p:cNvCxnSpPr>
            <a:cxnSpLocks noChangeShapeType="1"/>
          </p:cNvCxnSpPr>
          <p:nvPr/>
        </p:nvCxnSpPr>
        <p:spPr bwMode="auto">
          <a:xfrm>
            <a:off x="1560781" y="4704638"/>
            <a:ext cx="5416543" cy="659099"/>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sp>
        <p:nvSpPr>
          <p:cNvPr id="13" name="TextBox 9">
            <a:extLst>
              <a:ext uri="{FF2B5EF4-FFF2-40B4-BE49-F238E27FC236}">
                <a16:creationId xmlns:a16="http://schemas.microsoft.com/office/drawing/2014/main" id="{35510F6B-8BDF-0247-83B1-B55062FDC686}"/>
              </a:ext>
            </a:extLst>
          </p:cNvPr>
          <p:cNvSpPr txBox="1">
            <a:spLocks noChangeArrowheads="1"/>
          </p:cNvSpPr>
          <p:nvPr/>
        </p:nvSpPr>
        <p:spPr bwMode="auto">
          <a:xfrm rot="20338090">
            <a:off x="1842332" y="3244333"/>
            <a:ext cx="4014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dirty="0">
                <a:solidFill>
                  <a:srgbClr val="000000"/>
                </a:solidFill>
              </a:rPr>
              <a:t>Trajectory towards Life Outcomes</a:t>
            </a:r>
          </a:p>
        </p:txBody>
      </p:sp>
      <p:sp>
        <p:nvSpPr>
          <p:cNvPr id="14" name="TextBox 11">
            <a:extLst>
              <a:ext uri="{FF2B5EF4-FFF2-40B4-BE49-F238E27FC236}">
                <a16:creationId xmlns:a16="http://schemas.microsoft.com/office/drawing/2014/main" id="{5FBBA522-8FDF-C241-BD8F-FAED0738BAC6}"/>
              </a:ext>
            </a:extLst>
          </p:cNvPr>
          <p:cNvSpPr txBox="1">
            <a:spLocks noChangeArrowheads="1"/>
          </p:cNvSpPr>
          <p:nvPr/>
        </p:nvSpPr>
        <p:spPr bwMode="auto">
          <a:xfrm rot="386187">
            <a:off x="1847888" y="5120303"/>
            <a:ext cx="4003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dirty="0">
                <a:solidFill>
                  <a:srgbClr val="000000"/>
                </a:solidFill>
              </a:rPr>
              <a:t>Trajectory towards things unwanted</a:t>
            </a:r>
          </a:p>
        </p:txBody>
      </p:sp>
    </p:spTree>
    <p:extLst>
      <p:ext uri="{BB962C8B-B14F-4D97-AF65-F5344CB8AC3E}">
        <p14:creationId xmlns:p14="http://schemas.microsoft.com/office/powerpoint/2010/main" val="3105419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374" y="249053"/>
            <a:ext cx="7886700" cy="763763"/>
          </a:xfrm>
        </p:spPr>
        <p:txBody>
          <a:bodyPr>
            <a:normAutofit fontScale="90000"/>
          </a:bodyPr>
          <a:lstStyle/>
          <a:p>
            <a:pPr algn="ctr"/>
            <a:r>
              <a:rPr lang="en-US" sz="4800" dirty="0"/>
              <a:t>Focusing on All Life Domains</a:t>
            </a:r>
          </a:p>
        </p:txBody>
      </p:sp>
      <p:pic>
        <p:nvPicPr>
          <p:cNvPr id="17" name="Picture 16" descr="Icon for Daily Life and Employment. Circle with a calendar with a sun in the middle.">
            <a:extLst>
              <a:ext uri="{FF2B5EF4-FFF2-40B4-BE49-F238E27FC236}">
                <a16:creationId xmlns:a16="http://schemas.microsoft.com/office/drawing/2014/main" id="{7298EE7D-AF4E-C44C-9AB6-1C1F4D6992A4}"/>
              </a:ext>
            </a:extLst>
          </p:cNvPr>
          <p:cNvPicPr>
            <a:picLocks noChangeAspect="1"/>
          </p:cNvPicPr>
          <p:nvPr/>
        </p:nvPicPr>
        <p:blipFill>
          <a:blip r:embed="rId3"/>
          <a:stretch>
            <a:fillRect/>
          </a:stretch>
        </p:blipFill>
        <p:spPr>
          <a:xfrm>
            <a:off x="542323" y="1448844"/>
            <a:ext cx="1450928" cy="1450928"/>
          </a:xfrm>
          <a:prstGeom prst="rect">
            <a:avLst/>
          </a:prstGeom>
        </p:spPr>
      </p:pic>
      <p:sp>
        <p:nvSpPr>
          <p:cNvPr id="11" name="TextBox 10"/>
          <p:cNvSpPr txBox="1"/>
          <p:nvPr/>
        </p:nvSpPr>
        <p:spPr>
          <a:xfrm>
            <a:off x="2586682" y="1631092"/>
            <a:ext cx="3262183" cy="923330"/>
          </a:xfrm>
          <a:prstGeom prst="rect">
            <a:avLst/>
          </a:prstGeom>
          <a:noFill/>
        </p:spPr>
        <p:txBody>
          <a:bodyPr wrap="square">
            <a:spAutoFit/>
          </a:bodyPr>
          <a:lstStyle/>
          <a:p>
            <a:pPr eaLnBrk="0" fontAlgn="base" hangingPunct="0">
              <a:spcBef>
                <a:spcPct val="0"/>
              </a:spcBef>
              <a:spcAft>
                <a:spcPct val="0"/>
              </a:spcAft>
              <a:defRPr/>
            </a:pPr>
            <a:r>
              <a:rPr lang="en-US" dirty="0">
                <a:solidFill>
                  <a:prstClr val="black"/>
                </a:solidFill>
              </a:rPr>
              <a:t>Daily Life and Employment</a:t>
            </a:r>
          </a:p>
          <a:p>
            <a:pPr eaLnBrk="0" fontAlgn="base" hangingPunct="0">
              <a:spcBef>
                <a:spcPct val="0"/>
              </a:spcBef>
              <a:spcAft>
                <a:spcPct val="0"/>
              </a:spcAft>
              <a:defRPr/>
            </a:pPr>
            <a:r>
              <a:rPr lang="en-US" dirty="0">
                <a:solidFill>
                  <a:prstClr val="black"/>
                </a:solidFill>
              </a:rPr>
              <a:t>(school/education, employment, volunteering, routines, life skills)</a:t>
            </a:r>
          </a:p>
        </p:txBody>
      </p:sp>
      <p:pic>
        <p:nvPicPr>
          <p:cNvPr id="18" name="Picture 17" descr="Icon for community living. Circle with a house in the center.">
            <a:extLst>
              <a:ext uri="{FF2B5EF4-FFF2-40B4-BE49-F238E27FC236}">
                <a16:creationId xmlns:a16="http://schemas.microsoft.com/office/drawing/2014/main" id="{A788C38A-33F8-AA45-93A1-48E0D3DA05B4}"/>
              </a:ext>
            </a:extLst>
          </p:cNvPr>
          <p:cNvPicPr>
            <a:picLocks noChangeAspect="1"/>
          </p:cNvPicPr>
          <p:nvPr/>
        </p:nvPicPr>
        <p:blipFill>
          <a:blip r:embed="rId4"/>
          <a:stretch>
            <a:fillRect/>
          </a:stretch>
        </p:blipFill>
        <p:spPr>
          <a:xfrm>
            <a:off x="642897" y="3161384"/>
            <a:ext cx="1380777" cy="1380777"/>
          </a:xfrm>
          <a:prstGeom prst="rect">
            <a:avLst/>
          </a:prstGeom>
        </p:spPr>
      </p:pic>
      <p:sp>
        <p:nvSpPr>
          <p:cNvPr id="12" name="TextBox 11"/>
          <p:cNvSpPr txBox="1"/>
          <p:nvPr/>
        </p:nvSpPr>
        <p:spPr>
          <a:xfrm>
            <a:off x="2647778" y="3093446"/>
            <a:ext cx="3262183" cy="1477328"/>
          </a:xfrm>
          <a:prstGeom prst="rect">
            <a:avLst/>
          </a:prstGeom>
          <a:noFill/>
        </p:spPr>
        <p:txBody>
          <a:bodyPr wrap="square">
            <a:spAutoFit/>
          </a:bodyPr>
          <a:lstStyle/>
          <a:p>
            <a:pPr eaLnBrk="0" fontAlgn="base" hangingPunct="0">
              <a:spcBef>
                <a:spcPct val="0"/>
              </a:spcBef>
              <a:spcAft>
                <a:spcPct val="0"/>
              </a:spcAft>
              <a:defRPr/>
            </a:pPr>
            <a:r>
              <a:rPr lang="en-US" dirty="0">
                <a:solidFill>
                  <a:prstClr val="black"/>
                </a:solidFill>
              </a:rPr>
              <a:t>Community Living</a:t>
            </a:r>
          </a:p>
          <a:p>
            <a:pPr eaLnBrk="0" fontAlgn="base" hangingPunct="0">
              <a:spcBef>
                <a:spcPct val="0"/>
              </a:spcBef>
              <a:spcAft>
                <a:spcPct val="0"/>
              </a:spcAft>
              <a:defRPr/>
            </a:pPr>
            <a:r>
              <a:rPr lang="en-US" dirty="0">
                <a:solidFill>
                  <a:prstClr val="black"/>
                </a:solidFill>
              </a:rPr>
              <a:t>(housing</a:t>
            </a:r>
            <a:r>
              <a:rPr lang="en-US" dirty="0">
                <a:solidFill>
                  <a:prstClr val="black"/>
                </a:solidFill>
                <a:latin typeface="Arial" charset="0"/>
              </a:rPr>
              <a:t>, living options, home adaptations and modifications, community access, </a:t>
            </a:r>
            <a:r>
              <a:rPr lang="en-US" dirty="0">
                <a:solidFill>
                  <a:prstClr val="black"/>
                </a:solidFill>
              </a:rPr>
              <a:t>transportation)</a:t>
            </a:r>
          </a:p>
        </p:txBody>
      </p:sp>
      <p:pic>
        <p:nvPicPr>
          <p:cNvPr id="19" name="Picture 18" descr="Icon for social and spirituality. Four people in a connected circle. ">
            <a:extLst>
              <a:ext uri="{FF2B5EF4-FFF2-40B4-BE49-F238E27FC236}">
                <a16:creationId xmlns:a16="http://schemas.microsoft.com/office/drawing/2014/main" id="{1EFFAD2D-B641-4F45-A6FC-5DE9200E751D}"/>
              </a:ext>
            </a:extLst>
          </p:cNvPr>
          <p:cNvPicPr>
            <a:picLocks noChangeAspect="1"/>
          </p:cNvPicPr>
          <p:nvPr/>
        </p:nvPicPr>
        <p:blipFill>
          <a:blip r:embed="rId5"/>
          <a:stretch>
            <a:fillRect/>
          </a:stretch>
        </p:blipFill>
        <p:spPr>
          <a:xfrm>
            <a:off x="708453" y="4718767"/>
            <a:ext cx="1380777" cy="1380777"/>
          </a:xfrm>
          <a:prstGeom prst="rect">
            <a:avLst/>
          </a:prstGeom>
        </p:spPr>
      </p:pic>
      <p:sp>
        <p:nvSpPr>
          <p:cNvPr id="13" name="TextBox 12"/>
          <p:cNvSpPr txBox="1"/>
          <p:nvPr/>
        </p:nvSpPr>
        <p:spPr>
          <a:xfrm>
            <a:off x="2743625" y="4880150"/>
            <a:ext cx="2981325" cy="1200329"/>
          </a:xfrm>
          <a:prstGeom prst="rect">
            <a:avLst/>
          </a:prstGeom>
          <a:noFill/>
        </p:spPr>
        <p:txBody>
          <a:bodyPr wrap="square">
            <a:spAutoFit/>
          </a:bodyPr>
          <a:lstStyle/>
          <a:p>
            <a:pPr eaLnBrk="0" fontAlgn="base" hangingPunct="0">
              <a:spcBef>
                <a:spcPct val="0"/>
              </a:spcBef>
              <a:spcAft>
                <a:spcPct val="0"/>
              </a:spcAft>
              <a:defRPr/>
            </a:pPr>
            <a:r>
              <a:rPr lang="en-US" dirty="0">
                <a:solidFill>
                  <a:prstClr val="black"/>
                </a:solidFill>
              </a:rPr>
              <a:t>Social and Spirituality</a:t>
            </a:r>
          </a:p>
          <a:p>
            <a:pPr eaLnBrk="0" fontAlgn="base" hangingPunct="0">
              <a:spcBef>
                <a:spcPct val="0"/>
              </a:spcBef>
              <a:spcAft>
                <a:spcPct val="0"/>
              </a:spcAft>
              <a:defRPr/>
            </a:pPr>
            <a:r>
              <a:rPr lang="en-US" dirty="0">
                <a:solidFill>
                  <a:prstClr val="black"/>
                </a:solidFill>
              </a:rPr>
              <a:t>(friends, relationships, leisure activities, personal networks, faith community)</a:t>
            </a:r>
          </a:p>
        </p:txBody>
      </p:sp>
      <p:pic>
        <p:nvPicPr>
          <p:cNvPr id="20" name="Picture 19" descr="Icon for healthy living. Digital watch with a heart in the face of the watch. ">
            <a:extLst>
              <a:ext uri="{FF2B5EF4-FFF2-40B4-BE49-F238E27FC236}">
                <a16:creationId xmlns:a16="http://schemas.microsoft.com/office/drawing/2014/main" id="{8B41AF8F-0C85-A846-AABE-52E1A9B4BC1C}"/>
              </a:ext>
            </a:extLst>
          </p:cNvPr>
          <p:cNvPicPr>
            <a:picLocks noChangeAspect="1"/>
          </p:cNvPicPr>
          <p:nvPr/>
        </p:nvPicPr>
        <p:blipFill>
          <a:blip r:embed="rId6"/>
          <a:stretch>
            <a:fillRect/>
          </a:stretch>
        </p:blipFill>
        <p:spPr>
          <a:xfrm>
            <a:off x="6634244" y="1546086"/>
            <a:ext cx="1191701" cy="1191701"/>
          </a:xfrm>
          <a:prstGeom prst="rect">
            <a:avLst/>
          </a:prstGeom>
        </p:spPr>
      </p:pic>
      <p:sp>
        <p:nvSpPr>
          <p:cNvPr id="14" name="TextBox 13"/>
          <p:cNvSpPr txBox="1"/>
          <p:nvPr/>
        </p:nvSpPr>
        <p:spPr>
          <a:xfrm>
            <a:off x="8254355" y="1631092"/>
            <a:ext cx="3395322" cy="923330"/>
          </a:xfrm>
          <a:prstGeom prst="rect">
            <a:avLst/>
          </a:prstGeom>
          <a:noFill/>
        </p:spPr>
        <p:txBody>
          <a:bodyPr wrap="square">
            <a:spAutoFit/>
          </a:bodyPr>
          <a:lstStyle/>
          <a:p>
            <a:pPr eaLnBrk="0" fontAlgn="base" hangingPunct="0">
              <a:spcBef>
                <a:spcPct val="0"/>
              </a:spcBef>
              <a:spcAft>
                <a:spcPct val="0"/>
              </a:spcAft>
              <a:defRPr/>
            </a:pPr>
            <a:r>
              <a:rPr lang="en-US" dirty="0">
                <a:solidFill>
                  <a:prstClr val="black"/>
                </a:solidFill>
              </a:rPr>
              <a:t>Healthy Living</a:t>
            </a:r>
          </a:p>
          <a:p>
            <a:pPr eaLnBrk="0" fontAlgn="base" hangingPunct="0">
              <a:spcBef>
                <a:spcPct val="0"/>
              </a:spcBef>
              <a:spcAft>
                <a:spcPct val="0"/>
              </a:spcAft>
              <a:defRPr/>
            </a:pPr>
            <a:r>
              <a:rPr lang="en-US" dirty="0">
                <a:solidFill>
                  <a:prstClr val="black"/>
                </a:solidFill>
              </a:rPr>
              <a:t>(medical, behavioral, nutrition, wellness, affordable care)</a:t>
            </a:r>
          </a:p>
        </p:txBody>
      </p:sp>
      <p:pic>
        <p:nvPicPr>
          <p:cNvPr id="21" name="Picture 20" descr="Icon for safety and security. Circle with a shield that has a person in the middle. ">
            <a:extLst>
              <a:ext uri="{FF2B5EF4-FFF2-40B4-BE49-F238E27FC236}">
                <a16:creationId xmlns:a16="http://schemas.microsoft.com/office/drawing/2014/main" id="{BDFA7F6E-595F-0C4E-87AD-25F68EE88876}"/>
              </a:ext>
            </a:extLst>
          </p:cNvPr>
          <p:cNvPicPr>
            <a:picLocks noChangeAspect="1"/>
          </p:cNvPicPr>
          <p:nvPr/>
        </p:nvPicPr>
        <p:blipFill>
          <a:blip r:embed="rId7"/>
          <a:stretch>
            <a:fillRect/>
          </a:stretch>
        </p:blipFill>
        <p:spPr>
          <a:xfrm>
            <a:off x="6656056" y="3040483"/>
            <a:ext cx="1315269" cy="1315269"/>
          </a:xfrm>
          <a:prstGeom prst="rect">
            <a:avLst/>
          </a:prstGeom>
        </p:spPr>
      </p:pic>
      <p:sp>
        <p:nvSpPr>
          <p:cNvPr id="15" name="TextBox 14"/>
          <p:cNvSpPr txBox="1"/>
          <p:nvPr/>
        </p:nvSpPr>
        <p:spPr>
          <a:xfrm>
            <a:off x="8290485" y="3040483"/>
            <a:ext cx="3408280" cy="1200329"/>
          </a:xfrm>
          <a:prstGeom prst="rect">
            <a:avLst/>
          </a:prstGeom>
          <a:noFill/>
        </p:spPr>
        <p:txBody>
          <a:bodyPr wrap="square">
            <a:spAutoFit/>
          </a:bodyPr>
          <a:lstStyle/>
          <a:p>
            <a:pPr eaLnBrk="0" fontAlgn="base" hangingPunct="0">
              <a:spcBef>
                <a:spcPct val="0"/>
              </a:spcBef>
              <a:spcAft>
                <a:spcPct val="0"/>
              </a:spcAft>
              <a:defRPr/>
            </a:pPr>
            <a:r>
              <a:rPr lang="en-US" dirty="0">
                <a:solidFill>
                  <a:prstClr val="black"/>
                </a:solidFill>
              </a:rPr>
              <a:t>Safety and Security</a:t>
            </a:r>
          </a:p>
          <a:p>
            <a:pPr eaLnBrk="0" fontAlgn="base" hangingPunct="0">
              <a:spcBef>
                <a:spcPct val="0"/>
              </a:spcBef>
              <a:spcAft>
                <a:spcPct val="0"/>
              </a:spcAft>
              <a:defRPr/>
            </a:pPr>
            <a:r>
              <a:rPr lang="en-US" dirty="0">
                <a:solidFill>
                  <a:prstClr val="black"/>
                </a:solidFill>
              </a:rPr>
              <a:t>(emergencies, well-being, legal rights </a:t>
            </a:r>
            <a:r>
              <a:rPr lang="en-US" dirty="0">
                <a:solidFill>
                  <a:prstClr val="black"/>
                </a:solidFill>
                <a:latin typeface="Arial" charset="0"/>
              </a:rPr>
              <a:t>&amp; </a:t>
            </a:r>
            <a:r>
              <a:rPr lang="en-US" dirty="0">
                <a:solidFill>
                  <a:prstClr val="black"/>
                </a:solidFill>
              </a:rPr>
              <a:t>issues, guardianship options &amp; alternatives )</a:t>
            </a:r>
          </a:p>
        </p:txBody>
      </p:sp>
      <p:pic>
        <p:nvPicPr>
          <p:cNvPr id="22" name="Picture 21" descr="Icon for advocacy and engagement. Circle with a person in the center reaching for a star. ">
            <a:extLst>
              <a:ext uri="{FF2B5EF4-FFF2-40B4-BE49-F238E27FC236}">
                <a16:creationId xmlns:a16="http://schemas.microsoft.com/office/drawing/2014/main" id="{EAA9C5EB-6668-C342-AF93-FDFA12DB89B6}"/>
              </a:ext>
            </a:extLst>
          </p:cNvPr>
          <p:cNvPicPr>
            <a:picLocks noChangeAspect="1"/>
          </p:cNvPicPr>
          <p:nvPr/>
        </p:nvPicPr>
        <p:blipFill>
          <a:blip r:embed="rId8"/>
          <a:stretch>
            <a:fillRect/>
          </a:stretch>
        </p:blipFill>
        <p:spPr>
          <a:xfrm>
            <a:off x="6634244" y="4632467"/>
            <a:ext cx="1358894" cy="1358894"/>
          </a:xfrm>
          <a:prstGeom prst="rect">
            <a:avLst/>
          </a:prstGeom>
        </p:spPr>
      </p:pic>
      <p:sp>
        <p:nvSpPr>
          <p:cNvPr id="16" name="TextBox 15"/>
          <p:cNvSpPr txBox="1"/>
          <p:nvPr/>
        </p:nvSpPr>
        <p:spPr>
          <a:xfrm>
            <a:off x="8290485" y="4632467"/>
            <a:ext cx="3604953" cy="1200329"/>
          </a:xfrm>
          <a:prstGeom prst="rect">
            <a:avLst/>
          </a:prstGeom>
          <a:noFill/>
        </p:spPr>
        <p:txBody>
          <a:bodyPr wrap="square">
            <a:spAutoFit/>
          </a:bodyPr>
          <a:lstStyle/>
          <a:p>
            <a:pPr eaLnBrk="0" fontAlgn="base" hangingPunct="0">
              <a:spcBef>
                <a:spcPct val="0"/>
              </a:spcBef>
              <a:spcAft>
                <a:spcPct val="0"/>
              </a:spcAft>
              <a:defRPr/>
            </a:pPr>
            <a:r>
              <a:rPr lang="en-US" dirty="0">
                <a:solidFill>
                  <a:prstClr val="black"/>
                </a:solidFill>
              </a:rPr>
              <a:t>Advocacy and Engagement</a:t>
            </a:r>
          </a:p>
          <a:p>
            <a:pPr eaLnBrk="0" fontAlgn="base" hangingPunct="0">
              <a:spcBef>
                <a:spcPct val="0"/>
              </a:spcBef>
              <a:spcAft>
                <a:spcPct val="0"/>
              </a:spcAft>
              <a:defRPr/>
            </a:pPr>
            <a:r>
              <a:rPr lang="en-US" dirty="0">
                <a:solidFill>
                  <a:prstClr val="black"/>
                </a:solidFill>
              </a:rPr>
              <a:t>(valued roles, making choices, setting goals, responsibility, leadership, peer support)</a:t>
            </a:r>
          </a:p>
        </p:txBody>
      </p:sp>
    </p:spTree>
    <p:extLst>
      <p:ext uri="{BB962C8B-B14F-4D97-AF65-F5344CB8AC3E}">
        <p14:creationId xmlns:p14="http://schemas.microsoft.com/office/powerpoint/2010/main" val="17764254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47F279-608A-434E-BDA5-7F8D8AC0F5B8}"/>
              </a:ext>
            </a:extLst>
          </p:cNvPr>
          <p:cNvSpPr>
            <a:spLocks noGrp="1"/>
          </p:cNvSpPr>
          <p:nvPr>
            <p:ph type="title"/>
          </p:nvPr>
        </p:nvSpPr>
        <p:spPr>
          <a:xfrm>
            <a:off x="123554" y="1276826"/>
            <a:ext cx="3856918" cy="1370543"/>
          </a:xfrm>
        </p:spPr>
        <p:txBody>
          <a:bodyPr>
            <a:normAutofit fontScale="90000"/>
          </a:bodyPr>
          <a:lstStyle/>
          <a:p>
            <a:pPr algn="ctr"/>
            <a:r>
              <a:rPr lang="en-US" sz="3600" dirty="0">
                <a:solidFill>
                  <a:schemeClr val="bg1"/>
                </a:solidFill>
              </a:rPr>
              <a:t>Using Life Domains to Understand, Narrow, Pinpoint the Vision</a:t>
            </a:r>
            <a:br>
              <a:rPr lang="en-US" dirty="0"/>
            </a:br>
            <a:endParaRPr lang="en-US" dirty="0"/>
          </a:p>
        </p:txBody>
      </p:sp>
      <p:grpSp>
        <p:nvGrpSpPr>
          <p:cNvPr id="9" name="Group 8" descr="CtLC Domain Icons">
            <a:extLst>
              <a:ext uri="{FF2B5EF4-FFF2-40B4-BE49-F238E27FC236}">
                <a16:creationId xmlns:a16="http://schemas.microsoft.com/office/drawing/2014/main" id="{A7583465-B44A-7A49-A32D-62CE32C4BD47}"/>
              </a:ext>
            </a:extLst>
          </p:cNvPr>
          <p:cNvGrpSpPr/>
          <p:nvPr/>
        </p:nvGrpSpPr>
        <p:grpSpPr>
          <a:xfrm>
            <a:off x="605178" y="2385472"/>
            <a:ext cx="2894696" cy="1902077"/>
            <a:chOff x="1964548" y="2440074"/>
            <a:chExt cx="2894696" cy="1902077"/>
          </a:xfrm>
        </p:grpSpPr>
        <p:pic>
          <p:nvPicPr>
            <p:cNvPr id="10" name="Picture 9" descr="A picture containing drawing&#10;&#10;Description automatically generated">
              <a:extLst>
                <a:ext uri="{FF2B5EF4-FFF2-40B4-BE49-F238E27FC236}">
                  <a16:creationId xmlns:a16="http://schemas.microsoft.com/office/drawing/2014/main" id="{518C91FA-616B-6643-AF04-125D3AA2C1D4}"/>
                </a:ext>
              </a:extLst>
            </p:cNvPr>
            <p:cNvPicPr>
              <a:picLocks noChangeAspect="1"/>
            </p:cNvPicPr>
            <p:nvPr/>
          </p:nvPicPr>
          <p:blipFill>
            <a:blip r:embed="rId3"/>
            <a:stretch>
              <a:fillRect/>
            </a:stretch>
          </p:blipFill>
          <p:spPr>
            <a:xfrm>
              <a:off x="3942761" y="3424295"/>
              <a:ext cx="916483" cy="916483"/>
            </a:xfrm>
            <a:prstGeom prst="rect">
              <a:avLst/>
            </a:prstGeom>
          </p:spPr>
        </p:pic>
        <p:pic>
          <p:nvPicPr>
            <p:cNvPr id="11" name="Picture 10" descr="A close up of a sign&#10;&#10;Description automatically generated">
              <a:extLst>
                <a:ext uri="{FF2B5EF4-FFF2-40B4-BE49-F238E27FC236}">
                  <a16:creationId xmlns:a16="http://schemas.microsoft.com/office/drawing/2014/main" id="{A69699A8-0191-E94A-A96B-424ED61FF37B}"/>
                </a:ext>
              </a:extLst>
            </p:cNvPr>
            <p:cNvPicPr>
              <a:picLocks noChangeAspect="1"/>
            </p:cNvPicPr>
            <p:nvPr/>
          </p:nvPicPr>
          <p:blipFill>
            <a:blip r:embed="rId4"/>
            <a:stretch>
              <a:fillRect/>
            </a:stretch>
          </p:blipFill>
          <p:spPr>
            <a:xfrm>
              <a:off x="2952456" y="2440074"/>
              <a:ext cx="917855" cy="91785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68A9220-909A-5448-8AA0-6E171479F87A}"/>
                </a:ext>
              </a:extLst>
            </p:cNvPr>
            <p:cNvPicPr>
              <a:picLocks noChangeAspect="1"/>
            </p:cNvPicPr>
            <p:nvPr/>
          </p:nvPicPr>
          <p:blipFill>
            <a:blip r:embed="rId5"/>
            <a:stretch>
              <a:fillRect/>
            </a:stretch>
          </p:blipFill>
          <p:spPr>
            <a:xfrm>
              <a:off x="1964549" y="2440075"/>
              <a:ext cx="917855" cy="91785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1803D72-C92C-2748-B0F9-B2BF62A13F80}"/>
                </a:ext>
              </a:extLst>
            </p:cNvPr>
            <p:cNvPicPr>
              <a:picLocks noChangeAspect="1"/>
            </p:cNvPicPr>
            <p:nvPr/>
          </p:nvPicPr>
          <p:blipFill>
            <a:blip r:embed="rId6"/>
            <a:stretch>
              <a:fillRect/>
            </a:stretch>
          </p:blipFill>
          <p:spPr>
            <a:xfrm>
              <a:off x="3940363" y="2440074"/>
              <a:ext cx="917855" cy="917855"/>
            </a:xfrm>
            <a:prstGeom prst="rect">
              <a:avLst/>
            </a:prstGeom>
          </p:spPr>
        </p:pic>
        <p:pic>
          <p:nvPicPr>
            <p:cNvPr id="14" name="Picture 13" descr="A close up of a sign&#10;&#10;Description automatically generated">
              <a:extLst>
                <a:ext uri="{FF2B5EF4-FFF2-40B4-BE49-F238E27FC236}">
                  <a16:creationId xmlns:a16="http://schemas.microsoft.com/office/drawing/2014/main" id="{91A4E5F6-ED2E-4144-AE40-2AE021E2B36F}"/>
                </a:ext>
              </a:extLst>
            </p:cNvPr>
            <p:cNvPicPr>
              <a:picLocks noChangeAspect="1"/>
            </p:cNvPicPr>
            <p:nvPr/>
          </p:nvPicPr>
          <p:blipFill>
            <a:blip r:embed="rId7"/>
            <a:stretch>
              <a:fillRect/>
            </a:stretch>
          </p:blipFill>
          <p:spPr>
            <a:xfrm>
              <a:off x="1964548" y="3424296"/>
              <a:ext cx="917855" cy="917855"/>
            </a:xfrm>
            <a:prstGeom prst="rect">
              <a:avLst/>
            </a:prstGeom>
          </p:spPr>
        </p:pic>
        <p:pic>
          <p:nvPicPr>
            <p:cNvPr id="15" name="Picture 14" descr="A picture containing food, drawing, light&#10;&#10;Description automatically generated">
              <a:extLst>
                <a:ext uri="{FF2B5EF4-FFF2-40B4-BE49-F238E27FC236}">
                  <a16:creationId xmlns:a16="http://schemas.microsoft.com/office/drawing/2014/main" id="{E9843DF8-7E5E-CC47-84BC-EAD5AFABC0E7}"/>
                </a:ext>
              </a:extLst>
            </p:cNvPr>
            <p:cNvPicPr>
              <a:picLocks noChangeAspect="1"/>
            </p:cNvPicPr>
            <p:nvPr/>
          </p:nvPicPr>
          <p:blipFill>
            <a:blip r:embed="rId8"/>
            <a:stretch>
              <a:fillRect/>
            </a:stretch>
          </p:blipFill>
          <p:spPr>
            <a:xfrm>
              <a:off x="2952456" y="3422923"/>
              <a:ext cx="917855" cy="917855"/>
            </a:xfrm>
            <a:prstGeom prst="rect">
              <a:avLst/>
            </a:prstGeom>
          </p:spPr>
        </p:pic>
      </p:grpSp>
      <p:sp>
        <p:nvSpPr>
          <p:cNvPr id="16" name="Title 5">
            <a:extLst>
              <a:ext uri="{FF2B5EF4-FFF2-40B4-BE49-F238E27FC236}">
                <a16:creationId xmlns:a16="http://schemas.microsoft.com/office/drawing/2014/main" id="{26B08049-DBD0-354C-A884-8F58E242626F}"/>
              </a:ext>
            </a:extLst>
          </p:cNvPr>
          <p:cNvSpPr txBox="1">
            <a:spLocks/>
          </p:cNvSpPr>
          <p:nvPr/>
        </p:nvSpPr>
        <p:spPr>
          <a:xfrm>
            <a:off x="0" y="4530508"/>
            <a:ext cx="4131022" cy="16002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400" b="1" kern="1200">
                <a:solidFill>
                  <a:schemeClr val="tx1"/>
                </a:solidFill>
                <a:latin typeface="+mn-lt"/>
                <a:ea typeface="+mj-ea"/>
                <a:cs typeface="+mj-cs"/>
              </a:defRPr>
            </a:lvl1pPr>
          </a:lstStyle>
          <a:p>
            <a:pPr algn="ctr"/>
            <a:r>
              <a:rPr lang="en-US" sz="2900" i="1" dirty="0">
                <a:solidFill>
                  <a:schemeClr val="bg1"/>
                </a:solidFill>
              </a:rPr>
              <a:t>Life Domain Vision Tool: Person Centered</a:t>
            </a:r>
            <a:br>
              <a:rPr lang="en-US" dirty="0"/>
            </a:br>
            <a:br>
              <a:rPr lang="en-US" dirty="0"/>
            </a:br>
            <a:endParaRPr lang="en-US" dirty="0"/>
          </a:p>
        </p:txBody>
      </p:sp>
      <p:pic>
        <p:nvPicPr>
          <p:cNvPr id="17" name="Picture 16" descr="Image of the Life Domain Vision Tool.  This worksheet is organized in a table format.  Each row has an image of a life domain followed by a question about what your vision is for the that life domain.  The next box is space to fill out your vision and then last box you can prioritize that life domain.  &#10;">
            <a:extLst>
              <a:ext uri="{FF2B5EF4-FFF2-40B4-BE49-F238E27FC236}">
                <a16:creationId xmlns:a16="http://schemas.microsoft.com/office/drawing/2014/main" id="{3C01408B-A08C-7F49-8107-0D2EE615E2FB}"/>
              </a:ext>
            </a:extLst>
          </p:cNvPr>
          <p:cNvPicPr>
            <a:picLocks noChangeAspect="1"/>
          </p:cNvPicPr>
          <p:nvPr/>
        </p:nvPicPr>
        <p:blipFill>
          <a:blip r:embed="rId9"/>
          <a:stretch>
            <a:fillRect/>
          </a:stretch>
        </p:blipFill>
        <p:spPr>
          <a:xfrm>
            <a:off x="5823783" y="100361"/>
            <a:ext cx="4774467" cy="6175670"/>
          </a:xfrm>
          <a:prstGeom prst="rect">
            <a:avLst/>
          </a:prstGeom>
          <a:ln>
            <a:solidFill>
              <a:schemeClr val="accent1"/>
            </a:solidFill>
          </a:ln>
        </p:spPr>
      </p:pic>
    </p:spTree>
    <p:extLst>
      <p:ext uri="{BB962C8B-B14F-4D97-AF65-F5344CB8AC3E}">
        <p14:creationId xmlns:p14="http://schemas.microsoft.com/office/powerpoint/2010/main" val="27103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9063A29-774C-4CB0-A41F-CF15DE82D02C}"/>
              </a:ext>
            </a:extLst>
          </p:cNvPr>
          <p:cNvSpPr>
            <a:spLocks noGrp="1"/>
          </p:cNvSpPr>
          <p:nvPr>
            <p:ph type="title"/>
          </p:nvPr>
        </p:nvSpPr>
        <p:spPr>
          <a:xfrm>
            <a:off x="345357" y="1648371"/>
            <a:ext cx="3412272" cy="1370543"/>
          </a:xfrm>
        </p:spPr>
        <p:txBody>
          <a:bodyPr>
            <a:normAutofit fontScale="90000"/>
          </a:bodyPr>
          <a:lstStyle/>
          <a:p>
            <a:pPr algn="ctr"/>
            <a:r>
              <a:rPr lang="en-US" sz="4400" dirty="0">
                <a:solidFill>
                  <a:schemeClr val="bg1"/>
                </a:solidFill>
              </a:rPr>
              <a:t>Charting the LifeCourse Integrated Supports Star</a:t>
            </a:r>
          </a:p>
        </p:txBody>
      </p:sp>
      <p:pic>
        <p:nvPicPr>
          <p:cNvPr id="12" name="Picture 11" descr="Image of the Integrated Support Star with the description of each of the sections. Top section is teal, representing personal strengths and assets, top left section is red representing technology, top right is purple representing relationships, bottom left is dark blue representing community based, and bottom left is green representing eligibility based. ">
            <a:extLst>
              <a:ext uri="{FF2B5EF4-FFF2-40B4-BE49-F238E27FC236}">
                <a16:creationId xmlns:a16="http://schemas.microsoft.com/office/drawing/2014/main" id="{E94C7AB6-FD3E-C84C-A8E4-0C8E3E0E4EE2}"/>
              </a:ext>
            </a:extLst>
          </p:cNvPr>
          <p:cNvPicPr>
            <a:picLocks noChangeAspect="1"/>
          </p:cNvPicPr>
          <p:nvPr/>
        </p:nvPicPr>
        <p:blipFill>
          <a:blip r:embed="rId3"/>
          <a:stretch>
            <a:fillRect/>
          </a:stretch>
        </p:blipFill>
        <p:spPr>
          <a:xfrm>
            <a:off x="5073805" y="246766"/>
            <a:ext cx="6161678" cy="5970046"/>
          </a:xfrm>
          <a:prstGeom prst="rect">
            <a:avLst/>
          </a:prstGeom>
        </p:spPr>
      </p:pic>
      <p:pic>
        <p:nvPicPr>
          <p:cNvPr id="14" name="Picture 2" descr="circle with three layers - person, family and community; with multi colored stars on it">
            <a:extLst>
              <a:ext uri="{FF2B5EF4-FFF2-40B4-BE49-F238E27FC236}">
                <a16:creationId xmlns:a16="http://schemas.microsoft.com/office/drawing/2014/main" id="{FF1CCDDB-1ACD-F54C-8DD4-50A6DBE6DF25}"/>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454" y="3018914"/>
            <a:ext cx="2832079" cy="277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258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A8F55A0-2630-DA46-9885-3D6996211C98}"/>
              </a:ext>
            </a:extLst>
          </p:cNvPr>
          <p:cNvPicPr>
            <a:picLocks noChangeAspect="1"/>
          </p:cNvPicPr>
          <p:nvPr/>
        </p:nvPicPr>
        <p:blipFill rotWithShape="1">
          <a:blip r:embed="rId3">
            <a:extLst>
              <a:ext uri="{28A0092B-C50C-407E-A947-70E740481C1C}">
                <a14:useLocalDpi xmlns:a14="http://schemas.microsoft.com/office/drawing/2010/main" val="0"/>
              </a:ext>
            </a:extLst>
          </a:blip>
          <a:srcRect l="1" t="31322" r="-910" b="31477"/>
          <a:stretch/>
        </p:blipFill>
        <p:spPr>
          <a:xfrm>
            <a:off x="0" y="3812583"/>
            <a:ext cx="10635916" cy="2612385"/>
          </a:xfrm>
          <a:prstGeom prst="rect">
            <a:avLst/>
          </a:prstGeom>
        </p:spPr>
      </p:pic>
      <p:grpSp>
        <p:nvGrpSpPr>
          <p:cNvPr id="25" name="Group 24">
            <a:extLst>
              <a:ext uri="{FF2B5EF4-FFF2-40B4-BE49-F238E27FC236}">
                <a16:creationId xmlns:a16="http://schemas.microsoft.com/office/drawing/2014/main" id="{83F361C0-CE44-694E-9A76-F1BBE7A9B50B}"/>
              </a:ext>
            </a:extLst>
          </p:cNvPr>
          <p:cNvGrpSpPr/>
          <p:nvPr/>
        </p:nvGrpSpPr>
        <p:grpSpPr>
          <a:xfrm>
            <a:off x="9287835" y="-64168"/>
            <a:ext cx="4387791" cy="7010400"/>
            <a:chOff x="7804209" y="0"/>
            <a:chExt cx="4387791" cy="6858000"/>
          </a:xfrm>
        </p:grpSpPr>
        <p:sp>
          <p:nvSpPr>
            <p:cNvPr id="26" name="Freeform 25">
              <a:extLst>
                <a:ext uri="{FF2B5EF4-FFF2-40B4-BE49-F238E27FC236}">
                  <a16:creationId xmlns:a16="http://schemas.microsoft.com/office/drawing/2014/main" id="{30883048-4EEA-FC4E-94FA-8E73463A93AA}"/>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7" name="Oval 26">
              <a:extLst>
                <a:ext uri="{FF2B5EF4-FFF2-40B4-BE49-F238E27FC236}">
                  <a16:creationId xmlns:a16="http://schemas.microsoft.com/office/drawing/2014/main" id="{10BBAF06-A40B-D14E-A386-B17559262F4D}"/>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15" name="Content Placeholder 14">
            <a:extLst>
              <a:ext uri="{FF2B5EF4-FFF2-40B4-BE49-F238E27FC236}">
                <a16:creationId xmlns:a16="http://schemas.microsoft.com/office/drawing/2014/main" id="{46E438EF-D205-4821-A373-F18D38A71887}"/>
              </a:ext>
            </a:extLst>
          </p:cNvPr>
          <p:cNvSpPr>
            <a:spLocks noGrp="1"/>
          </p:cNvSpPr>
          <p:nvPr>
            <p:ph sz="quarter" idx="13"/>
          </p:nvPr>
        </p:nvSpPr>
        <p:spPr>
          <a:xfrm>
            <a:off x="710270" y="1828800"/>
            <a:ext cx="8577566" cy="2157038"/>
          </a:xfrm>
        </p:spPr>
        <p:txBody>
          <a:bodyPr numCol="2" spcCol="457200">
            <a:noAutofit/>
          </a:bodyPr>
          <a:lstStyle/>
          <a:p>
            <a:pPr>
              <a:lnSpc>
                <a:spcPct val="110000"/>
              </a:lnSpc>
            </a:pPr>
            <a:r>
              <a:rPr lang="en-US" sz="2000" dirty="0"/>
              <a:t>Partnership Focused on Achieving Meaningful Outcomes</a:t>
            </a:r>
          </a:p>
          <a:p>
            <a:pPr>
              <a:lnSpc>
                <a:spcPct val="110000"/>
              </a:lnSpc>
            </a:pPr>
            <a:r>
              <a:rPr lang="en-US" sz="2000" dirty="0"/>
              <a:t>Assessing Person-Centered and Programmatic Needs</a:t>
            </a:r>
          </a:p>
          <a:p>
            <a:pPr>
              <a:lnSpc>
                <a:spcPct val="110000"/>
              </a:lnSpc>
            </a:pPr>
            <a:endParaRPr lang="en-US" sz="2000" dirty="0"/>
          </a:p>
          <a:p>
            <a:pPr>
              <a:lnSpc>
                <a:spcPct val="110000"/>
              </a:lnSpc>
            </a:pPr>
            <a:r>
              <a:rPr lang="en-US" sz="2000" dirty="0"/>
              <a:t>Bringing Services to Applicants and Their Families</a:t>
            </a:r>
          </a:p>
          <a:p>
            <a:pPr>
              <a:lnSpc>
                <a:spcPct val="110000"/>
              </a:lnSpc>
            </a:pPr>
            <a:r>
              <a:rPr lang="en-US" sz="2000" dirty="0"/>
              <a:t>Beyond Person-Centered Practices, Leveraging Charting the LifeCourse</a:t>
            </a:r>
          </a:p>
          <a:p>
            <a:pPr>
              <a:lnSpc>
                <a:spcPct val="110000"/>
              </a:lnSpc>
            </a:pPr>
            <a:endParaRPr lang="en-US" sz="2000" dirty="0"/>
          </a:p>
        </p:txBody>
      </p:sp>
      <p:sp>
        <p:nvSpPr>
          <p:cNvPr id="12" name="Title 11">
            <a:extLst>
              <a:ext uri="{FF2B5EF4-FFF2-40B4-BE49-F238E27FC236}">
                <a16:creationId xmlns:a16="http://schemas.microsoft.com/office/drawing/2014/main" id="{281FEC19-A317-45B9-A45C-0CCBC9FF7DAA}"/>
              </a:ext>
            </a:extLst>
          </p:cNvPr>
          <p:cNvSpPr>
            <a:spLocks noGrp="1"/>
          </p:cNvSpPr>
          <p:nvPr>
            <p:ph type="title"/>
          </p:nvPr>
        </p:nvSpPr>
        <p:spPr/>
        <p:txBody>
          <a:bodyPr>
            <a:normAutofit fontScale="90000"/>
          </a:bodyPr>
          <a:lstStyle/>
          <a:p>
            <a:r>
              <a:rPr lang="en-US" dirty="0"/>
              <a:t>A Collaborative Effort</a:t>
            </a:r>
            <a:br>
              <a:rPr lang="en-US" dirty="0"/>
            </a:br>
            <a:r>
              <a:rPr lang="en-US" sz="2400" dirty="0"/>
              <a:t>Integrated Components of Oklahoma’s Waitlist Management Program</a:t>
            </a:r>
            <a:endParaRPr lang="en-US" dirty="0"/>
          </a:p>
        </p:txBody>
      </p:sp>
      <p:sp>
        <p:nvSpPr>
          <p:cNvPr id="23" name="Footer Placeholder 22">
            <a:extLst>
              <a:ext uri="{FF2B5EF4-FFF2-40B4-BE49-F238E27FC236}">
                <a16:creationId xmlns:a16="http://schemas.microsoft.com/office/drawing/2014/main" id="{CA1676B0-EF44-C649-BBE6-D044E96F597A}"/>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
        <p:nvSpPr>
          <p:cNvPr id="4" name="TextBox 3">
            <a:extLst>
              <a:ext uri="{FF2B5EF4-FFF2-40B4-BE49-F238E27FC236}">
                <a16:creationId xmlns:a16="http://schemas.microsoft.com/office/drawing/2014/main" id="{2EEA920F-7764-4805-A4B2-6CB514B2C884}"/>
              </a:ext>
            </a:extLst>
          </p:cNvPr>
          <p:cNvSpPr txBox="1"/>
          <p:nvPr/>
        </p:nvSpPr>
        <p:spPr>
          <a:xfrm>
            <a:off x="4724400" y="4343400"/>
            <a:ext cx="3893388" cy="605047"/>
          </a:xfrm>
          <a:prstGeom prst="rect">
            <a:avLst/>
          </a:prstGeom>
        </p:spPr>
        <p:txBody>
          <a:bodyPr anchor="t">
            <a:normAutofit/>
          </a:bodyPr>
          <a:lstStyle/>
          <a:p>
            <a:endParaRPr lang="en-US">
              <a:cs typeface="Calibri"/>
            </a:endParaRPr>
          </a:p>
        </p:txBody>
      </p:sp>
      <p:pic>
        <p:nvPicPr>
          <p:cNvPr id="13" name="Picture 12">
            <a:extLst>
              <a:ext uri="{FF2B5EF4-FFF2-40B4-BE49-F238E27FC236}">
                <a16:creationId xmlns:a16="http://schemas.microsoft.com/office/drawing/2014/main" id="{7991EC83-05C4-43CC-A8E1-D84417E22188}"/>
              </a:ext>
            </a:extLst>
          </p:cNvPr>
          <p:cNvPicPr>
            <a:picLocks noChangeAspect="1"/>
          </p:cNvPicPr>
          <p:nvPr/>
        </p:nvPicPr>
        <p:blipFill>
          <a:blip r:embed="rId4"/>
          <a:stretch>
            <a:fillRect/>
          </a:stretch>
        </p:blipFill>
        <p:spPr>
          <a:xfrm>
            <a:off x="9863750" y="2753688"/>
            <a:ext cx="1393530" cy="1462712"/>
          </a:xfrm>
          <a:prstGeom prst="rect">
            <a:avLst/>
          </a:prstGeom>
        </p:spPr>
      </p:pic>
    </p:spTree>
    <p:extLst>
      <p:ext uri="{BB962C8B-B14F-4D97-AF65-F5344CB8AC3E}">
        <p14:creationId xmlns:p14="http://schemas.microsoft.com/office/powerpoint/2010/main" val="3908677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200" b="1" dirty="0"/>
              <a:t>Ways You Can Use the Star Principle</a:t>
            </a:r>
            <a:endParaRPr lang="en-US" dirty="0"/>
          </a:p>
        </p:txBody>
      </p:sp>
      <p:sp>
        <p:nvSpPr>
          <p:cNvPr id="6" name="Text Placeholder 5"/>
          <p:cNvSpPr>
            <a:spLocks noGrp="1"/>
          </p:cNvSpPr>
          <p:nvPr>
            <p:ph type="body" sz="half" idx="2"/>
          </p:nvPr>
        </p:nvSpPr>
        <p:spPr>
          <a:xfrm>
            <a:off x="914402" y="2407355"/>
            <a:ext cx="4270961" cy="3886200"/>
          </a:xfrm>
        </p:spPr>
        <p:txBody>
          <a:bodyPr/>
          <a:lstStyle/>
          <a:p>
            <a:pPr marL="285750" indent="-285750">
              <a:buFont typeface="Arial" panose="020B0604020202020204" pitchFamily="34" charset="0"/>
              <a:buChar char="•"/>
            </a:pPr>
            <a:r>
              <a:rPr lang="en-US" sz="2800" dirty="0"/>
              <a:t>Exploring</a:t>
            </a:r>
          </a:p>
          <a:p>
            <a:pPr marL="285750" indent="-285750">
              <a:buFont typeface="Arial" panose="020B0604020202020204" pitchFamily="34" charset="0"/>
              <a:buChar char="•"/>
            </a:pPr>
            <a:r>
              <a:rPr lang="en-US" sz="2800" dirty="0"/>
              <a:t>Problem-solving </a:t>
            </a:r>
          </a:p>
          <a:p>
            <a:pPr marL="285750" indent="-285750">
              <a:buFont typeface="Arial" panose="020B0604020202020204" pitchFamily="34" charset="0"/>
              <a:buChar char="•"/>
            </a:pPr>
            <a:r>
              <a:rPr lang="en-US" sz="2800" dirty="0"/>
              <a:t>Planning </a:t>
            </a:r>
          </a:p>
          <a:p>
            <a:endParaRPr lang="en-US" dirty="0"/>
          </a:p>
        </p:txBody>
      </p:sp>
      <p:pic>
        <p:nvPicPr>
          <p:cNvPr id="7" name="Picture 6"/>
          <p:cNvPicPr>
            <a:picLocks noChangeAspect="1"/>
          </p:cNvPicPr>
          <p:nvPr/>
        </p:nvPicPr>
        <p:blipFill>
          <a:blip r:embed="rId2"/>
          <a:stretch>
            <a:fillRect/>
          </a:stretch>
        </p:blipFill>
        <p:spPr>
          <a:xfrm>
            <a:off x="6586061" y="135803"/>
            <a:ext cx="4691537" cy="6070347"/>
          </a:xfrm>
          <a:prstGeom prst="rect">
            <a:avLst/>
          </a:prstGeom>
          <a:ln>
            <a:solidFill>
              <a:schemeClr val="tx1"/>
            </a:solidFill>
          </a:ln>
        </p:spPr>
      </p:pic>
      <p:sp>
        <p:nvSpPr>
          <p:cNvPr id="2" name="TextBox 1">
            <a:extLst>
              <a:ext uri="{FF2B5EF4-FFF2-40B4-BE49-F238E27FC236}">
                <a16:creationId xmlns:a16="http://schemas.microsoft.com/office/drawing/2014/main" id="{30E78C1B-A601-4ADC-BF1D-F8062682D75C}"/>
              </a:ext>
            </a:extLst>
          </p:cNvPr>
          <p:cNvSpPr txBox="1"/>
          <p:nvPr/>
        </p:nvSpPr>
        <p:spPr>
          <a:xfrm>
            <a:off x="8342488" y="2720623"/>
            <a:ext cx="1128889" cy="1200329"/>
          </a:xfrm>
          <a:prstGeom prst="rect">
            <a:avLst/>
          </a:prstGeom>
          <a:noFill/>
        </p:spPr>
        <p:txBody>
          <a:bodyPr wrap="square" rtlCol="0">
            <a:spAutoFit/>
          </a:bodyPr>
          <a:lstStyle/>
          <a:p>
            <a:pPr algn="ctr"/>
            <a:r>
              <a:rPr lang="en-US" dirty="0"/>
              <a:t>Your Name or a Specific Goal </a:t>
            </a:r>
          </a:p>
        </p:txBody>
      </p:sp>
    </p:spTree>
    <p:extLst>
      <p:ext uri="{BB962C8B-B14F-4D97-AF65-F5344CB8AC3E}">
        <p14:creationId xmlns:p14="http://schemas.microsoft.com/office/powerpoint/2010/main" val="1664878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593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040FDF-CF6D-422E-A244-AE360FB12E1E}"/>
              </a:ext>
            </a:extLst>
          </p:cNvPr>
          <p:cNvSpPr>
            <a:spLocks noGrp="1"/>
          </p:cNvSpPr>
          <p:nvPr>
            <p:ph sz="half" idx="2"/>
          </p:nvPr>
        </p:nvSpPr>
        <p:spPr>
          <a:xfrm>
            <a:off x="759536" y="796803"/>
            <a:ext cx="6491844" cy="5642098"/>
          </a:xfrm>
        </p:spPr>
        <p:txBody>
          <a:bodyPr lIns="0" tIns="0" rIns="0" bIns="0">
            <a:noAutofit/>
          </a:bodyPr>
          <a:lstStyle/>
          <a:p>
            <a:pPr marL="57150" indent="0">
              <a:lnSpc>
                <a:spcPct val="110000"/>
              </a:lnSpc>
              <a:buNone/>
            </a:pPr>
            <a:r>
              <a:rPr lang="en-US" sz="2000" b="1" dirty="0">
                <a:solidFill>
                  <a:schemeClr val="accent1"/>
                </a:solidFill>
                <a:latin typeface="Arial Narrow" panose="020B0604020202020204" pitchFamily="34" charset="0"/>
                <a:cs typeface="Arial Narrow" panose="020B0604020202020204" pitchFamily="34" charset="0"/>
              </a:rPr>
              <a:t>Contact Liberty Healthcare Corporation to arrange a time to discuss our solutions that you can take advantage of.</a:t>
            </a:r>
          </a:p>
          <a:p>
            <a:pPr marL="57150" indent="0">
              <a:lnSpc>
                <a:spcPct val="110000"/>
              </a:lnSpc>
              <a:buNone/>
            </a:pPr>
            <a:r>
              <a:rPr lang="en-US" sz="1700" b="1" dirty="0"/>
              <a:t>Christopher Baglio, Vice President, Program Development</a:t>
            </a:r>
          </a:p>
          <a:p>
            <a:pPr marL="57150" indent="0">
              <a:lnSpc>
                <a:spcPct val="110000"/>
              </a:lnSpc>
              <a:buNone/>
            </a:pPr>
            <a:r>
              <a:rPr lang="en-US" sz="1700" dirty="0"/>
              <a:t>      </a:t>
            </a:r>
          </a:p>
          <a:p>
            <a:pPr marL="57150" indent="0">
              <a:lnSpc>
                <a:spcPct val="110000"/>
              </a:lnSpc>
              <a:buNone/>
            </a:pPr>
            <a:endParaRPr lang="en-US" sz="1700" b="1" dirty="0"/>
          </a:p>
          <a:p>
            <a:pPr marL="57150" indent="0">
              <a:lnSpc>
                <a:spcPct val="110000"/>
              </a:lnSpc>
              <a:buNone/>
            </a:pPr>
            <a:endParaRPr lang="en-US" sz="1700" b="1" dirty="0"/>
          </a:p>
          <a:p>
            <a:pPr marL="57150" indent="0">
              <a:lnSpc>
                <a:spcPct val="110000"/>
              </a:lnSpc>
              <a:buNone/>
            </a:pPr>
            <a:endParaRPr lang="en-US" sz="1700" dirty="0"/>
          </a:p>
          <a:p>
            <a:pPr marL="57150" indent="0">
              <a:lnSpc>
                <a:spcPct val="110000"/>
              </a:lnSpc>
              <a:buNone/>
            </a:pPr>
            <a:endParaRPr lang="en-US" sz="1700" dirty="0"/>
          </a:p>
          <a:p>
            <a:pPr marL="57150" indent="0">
              <a:lnSpc>
                <a:spcPct val="110000"/>
              </a:lnSpc>
              <a:buNone/>
            </a:pPr>
            <a:endParaRPr lang="en-US" sz="1700" dirty="0"/>
          </a:p>
          <a:p>
            <a:pPr marL="57150" indent="0">
              <a:lnSpc>
                <a:spcPct val="100000"/>
              </a:lnSpc>
              <a:spcBef>
                <a:spcPts val="2400"/>
              </a:spcBef>
              <a:buNone/>
            </a:pPr>
            <a:r>
              <a:rPr lang="en-US" sz="2000" b="1" dirty="0">
                <a:solidFill>
                  <a:schemeClr val="accent1"/>
                </a:solidFill>
                <a:latin typeface="Arial Narrow" panose="020B0604020202020204" pitchFamily="34" charset="0"/>
                <a:cs typeface="Arial Narrow" panose="020B0604020202020204" pitchFamily="34" charset="0"/>
              </a:rPr>
              <a:t>Contact Oklahoma Developmental Disabilities Services Division (DDSD) to learn more about Oklahoma’s waitlist transformation and explore opportunities within your state.</a:t>
            </a:r>
          </a:p>
          <a:p>
            <a:pPr marL="80010" indent="0">
              <a:lnSpc>
                <a:spcPct val="110000"/>
              </a:lnSpc>
              <a:spcBef>
                <a:spcPts val="400"/>
              </a:spcBef>
              <a:buNone/>
            </a:pPr>
            <a:r>
              <a:rPr lang="en-US" sz="1700" b="1" dirty="0"/>
              <a:t>Beth </a:t>
            </a:r>
            <a:r>
              <a:rPr lang="en-US" sz="1700" b="1" dirty="0" err="1"/>
              <a:t>Scrutchins</a:t>
            </a:r>
            <a:r>
              <a:rPr lang="en-US" sz="1700" b="1" dirty="0"/>
              <a:t>, DDSD Director</a:t>
            </a:r>
          </a:p>
          <a:p>
            <a:pPr marL="80010" indent="0">
              <a:lnSpc>
                <a:spcPct val="110000"/>
              </a:lnSpc>
              <a:spcBef>
                <a:spcPts val="400"/>
              </a:spcBef>
              <a:buNone/>
            </a:pPr>
            <a:r>
              <a:rPr lang="en-US" sz="1700" dirty="0"/>
              <a:t>      </a:t>
            </a:r>
            <a:r>
              <a:rPr lang="en-US" sz="1700" dirty="0">
                <a:hlinkClick r:id="rId3"/>
              </a:rPr>
              <a:t>beth.scrutchins@okdhs.org </a:t>
            </a:r>
            <a:endParaRPr lang="en-US" sz="1700" dirty="0"/>
          </a:p>
          <a:p>
            <a:pPr marL="1348740" lvl="3" indent="0">
              <a:lnSpc>
                <a:spcPct val="110000"/>
              </a:lnSpc>
              <a:buNone/>
            </a:pPr>
            <a:endParaRPr lang="en-US" sz="1700" dirty="0">
              <a:solidFill>
                <a:schemeClr val="tx1"/>
              </a:solidFill>
            </a:endParaRPr>
          </a:p>
          <a:p>
            <a:pPr marL="1348740" lvl="3" indent="0">
              <a:lnSpc>
                <a:spcPct val="110000"/>
              </a:lnSpc>
              <a:buNone/>
            </a:pPr>
            <a:endParaRPr lang="en-US" sz="1700" dirty="0">
              <a:solidFill>
                <a:schemeClr val="tx1"/>
              </a:solidFill>
            </a:endParaRPr>
          </a:p>
        </p:txBody>
      </p:sp>
      <p:pic>
        <p:nvPicPr>
          <p:cNvPr id="14" name="Graphic 13" descr="Envelope with solid fill">
            <a:extLst>
              <a:ext uri="{FF2B5EF4-FFF2-40B4-BE49-F238E27FC236}">
                <a16:creationId xmlns:a16="http://schemas.microsoft.com/office/drawing/2014/main" id="{62E1EE62-7B4C-754D-A191-7A0662A84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800" y="5966404"/>
            <a:ext cx="318541" cy="318541"/>
          </a:xfrm>
          <a:prstGeom prst="rect">
            <a:avLst/>
          </a:prstGeom>
        </p:spPr>
      </p:pic>
      <p:sp>
        <p:nvSpPr>
          <p:cNvPr id="9" name="Footer Placeholder 8">
            <a:extLst>
              <a:ext uri="{FF2B5EF4-FFF2-40B4-BE49-F238E27FC236}">
                <a16:creationId xmlns:a16="http://schemas.microsoft.com/office/drawing/2014/main" id="{CD80ADD6-2403-E347-9543-A2310D959FC8}"/>
              </a:ext>
            </a:extLst>
          </p:cNvPr>
          <p:cNvSpPr>
            <a:spLocks noGrp="1"/>
          </p:cNvSpPr>
          <p:nvPr>
            <p:ph type="ftr" sz="quarter" idx="12"/>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
        <p:nvSpPr>
          <p:cNvPr id="31" name="Freeform 19">
            <a:extLst>
              <a:ext uri="{FF2B5EF4-FFF2-40B4-BE49-F238E27FC236}">
                <a16:creationId xmlns:a16="http://schemas.microsoft.com/office/drawing/2014/main" id="{5A268AB5-F1B8-C74C-BA56-3EA17B9E7B09}"/>
              </a:ext>
            </a:extLst>
          </p:cNvPr>
          <p:cNvSpPr/>
          <p:nvPr/>
        </p:nvSpPr>
        <p:spPr>
          <a:xfrm>
            <a:off x="7385579" y="0"/>
            <a:ext cx="4806282" cy="7348451"/>
          </a:xfrm>
          <a:prstGeom prst="rect">
            <a:avLst/>
          </a:pr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10" name="Rectangle 9">
            <a:extLst>
              <a:ext uri="{FF2B5EF4-FFF2-40B4-BE49-F238E27FC236}">
                <a16:creationId xmlns:a16="http://schemas.microsoft.com/office/drawing/2014/main" id="{78ABEE8D-1ADF-3442-86F2-C03E25078ED8}"/>
              </a:ext>
            </a:extLst>
          </p:cNvPr>
          <p:cNvSpPr/>
          <p:nvPr/>
        </p:nvSpPr>
        <p:spPr>
          <a:xfrm>
            <a:off x="7495578" y="628378"/>
            <a:ext cx="4559262" cy="5656567"/>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2" name="Oval 31">
            <a:extLst>
              <a:ext uri="{FF2B5EF4-FFF2-40B4-BE49-F238E27FC236}">
                <a16:creationId xmlns:a16="http://schemas.microsoft.com/office/drawing/2014/main" id="{B07C8A74-1EBA-9844-BBF1-2B02BBECD6B1}"/>
              </a:ext>
            </a:extLst>
          </p:cNvPr>
          <p:cNvSpPr>
            <a:spLocks noChangeAspect="1"/>
          </p:cNvSpPr>
          <p:nvPr/>
        </p:nvSpPr>
        <p:spPr>
          <a:xfrm>
            <a:off x="6630388" y="2697480"/>
            <a:ext cx="1466477" cy="1463040"/>
          </a:xfrm>
          <a:prstGeom prst="ellipse">
            <a:avLst/>
          </a:prstGeom>
          <a:solidFill>
            <a:schemeClr val="accent2"/>
          </a:solidFill>
          <a:ln>
            <a:noFill/>
          </a:ln>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33" name="Oval 32">
            <a:extLst>
              <a:ext uri="{FF2B5EF4-FFF2-40B4-BE49-F238E27FC236}">
                <a16:creationId xmlns:a16="http://schemas.microsoft.com/office/drawing/2014/main" id="{3BD41106-B224-0146-8B46-150FC0DF9F80}"/>
              </a:ext>
            </a:extLst>
          </p:cNvPr>
          <p:cNvSpPr>
            <a:spLocks noChangeAspect="1"/>
          </p:cNvSpPr>
          <p:nvPr/>
        </p:nvSpPr>
        <p:spPr>
          <a:xfrm>
            <a:off x="6733438" y="2788920"/>
            <a:ext cx="1283168" cy="1280160"/>
          </a:xfrm>
          <a:prstGeom prst="ellipse">
            <a:avLst/>
          </a:prstGeom>
          <a:solidFill>
            <a:schemeClr val="bg1"/>
          </a:solidFill>
          <a:ln>
            <a:noFill/>
          </a:ln>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pic>
        <p:nvPicPr>
          <p:cNvPr id="8" name="Graphic 7" descr="Wave Gesture with solid fill">
            <a:extLst>
              <a:ext uri="{FF2B5EF4-FFF2-40B4-BE49-F238E27FC236}">
                <a16:creationId xmlns:a16="http://schemas.microsoft.com/office/drawing/2014/main" id="{536A079A-750E-B54D-9579-28BBA3BF7E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0875" y="2928841"/>
            <a:ext cx="1000318" cy="1000318"/>
          </a:xfrm>
          <a:prstGeom prst="rect">
            <a:avLst/>
          </a:prstGeom>
        </p:spPr>
      </p:pic>
      <p:sp>
        <p:nvSpPr>
          <p:cNvPr id="2" name="Title 1">
            <a:extLst>
              <a:ext uri="{FF2B5EF4-FFF2-40B4-BE49-F238E27FC236}">
                <a16:creationId xmlns:a16="http://schemas.microsoft.com/office/drawing/2014/main" id="{C47EC869-A8FA-48AA-9BE5-33F3221F361C}"/>
              </a:ext>
            </a:extLst>
          </p:cNvPr>
          <p:cNvSpPr>
            <a:spLocks noGrp="1"/>
          </p:cNvSpPr>
          <p:nvPr>
            <p:ph type="title"/>
          </p:nvPr>
        </p:nvSpPr>
        <p:spPr>
          <a:xfrm>
            <a:off x="8205860" y="796803"/>
            <a:ext cx="4190950" cy="928688"/>
          </a:xfrm>
        </p:spPr>
        <p:txBody>
          <a:bodyPr anchor="ctr">
            <a:normAutofit/>
          </a:bodyPr>
          <a:lstStyle/>
          <a:p>
            <a:r>
              <a:rPr lang="en-US" dirty="0"/>
              <a:t>Meet the Team</a:t>
            </a:r>
          </a:p>
        </p:txBody>
      </p:sp>
      <p:sp>
        <p:nvSpPr>
          <p:cNvPr id="29" name="Title 1">
            <a:extLst>
              <a:ext uri="{FF2B5EF4-FFF2-40B4-BE49-F238E27FC236}">
                <a16:creationId xmlns:a16="http://schemas.microsoft.com/office/drawing/2014/main" id="{B2BE239E-3A80-2B4D-86A5-50A4A482658A}"/>
              </a:ext>
            </a:extLst>
          </p:cNvPr>
          <p:cNvSpPr txBox="1">
            <a:spLocks/>
          </p:cNvSpPr>
          <p:nvPr/>
        </p:nvSpPr>
        <p:spPr>
          <a:xfrm>
            <a:off x="8221555" y="2832896"/>
            <a:ext cx="3485537" cy="2456702"/>
          </a:xfrm>
          <a:prstGeom prst="rect">
            <a:avLst/>
          </a:prstGeom>
        </p:spPr>
        <p:txBody>
          <a:bodyPr vert="horz" lIns="91440" tIns="45720" rIns="91440" bIns="45720" rtlCol="0" anchor="t" anchorCtr="0">
            <a:noAutofit/>
          </a:bodyPr>
          <a:lstStyle>
            <a:lvl1pPr marL="0" marR="0" indent="0" algn="l" defTabSz="914126" rtl="0" eaLnBrk="1" latinLnBrk="0" hangingPunct="1">
              <a:lnSpc>
                <a:spcPct val="90000"/>
              </a:lnSpc>
              <a:spcBef>
                <a:spcPts val="0"/>
              </a:spcBef>
              <a:spcAft>
                <a:spcPts val="0"/>
              </a:spcAft>
              <a:buClrTx/>
              <a:buSzTx/>
              <a:buFontTx/>
              <a:buNone/>
              <a:tabLst/>
              <a:defRPr sz="3800" b="1" i="0" u="none" strike="noStrike" cap="none" spc="0" baseline="0">
                <a:solidFill>
                  <a:schemeClr val="accent1"/>
                </a:solidFill>
                <a:uFillTx/>
                <a:latin typeface="Arial Narrow" panose="020B0604020202020204" pitchFamily="34" charset="0"/>
                <a:ea typeface="Arial Narrow" panose="020B0604020202020204" pitchFamily="34" charset="0"/>
                <a:cs typeface="Arial Narrow" panose="020B0604020202020204" pitchFamily="34" charset="0"/>
                <a:sym typeface="Arial Narrow"/>
              </a:defRPr>
            </a:lvl1pPr>
            <a:lvl2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2pPr>
            <a:lvl3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3pPr>
            <a:lvl4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4pPr>
            <a:lvl5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5pPr>
            <a:lvl6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6pPr>
            <a:lvl7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7pPr>
            <a:lvl8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8pPr>
            <a:lvl9pPr marL="0" marR="0" indent="0" algn="l" defTabSz="914126" rtl="0" eaLnBrk="1" latinLnBrk="0" hangingPunct="1">
              <a:lnSpc>
                <a:spcPct val="90000"/>
              </a:lnSpc>
              <a:spcBef>
                <a:spcPts val="0"/>
              </a:spcBef>
              <a:spcAft>
                <a:spcPts val="0"/>
              </a:spcAft>
              <a:buClrTx/>
              <a:buSzTx/>
              <a:buFontTx/>
              <a:buNone/>
              <a:tabLst/>
              <a:defRPr sz="3799" b="1" i="0" u="none" strike="noStrike" cap="none" spc="0" baseline="0">
                <a:solidFill>
                  <a:schemeClr val="accent1"/>
                </a:solidFill>
                <a:uFillTx/>
                <a:latin typeface="Arial Narrow"/>
                <a:ea typeface="Arial Narrow"/>
                <a:cs typeface="Arial Narrow"/>
                <a:sym typeface="Arial Narrow"/>
              </a:defRPr>
            </a:lvl9pPr>
          </a:lstStyle>
          <a:p>
            <a:r>
              <a:rPr lang="en-US" sz="2400" kern="0" spc="50" dirty="0"/>
              <a:t>NOVEMBER 10</a:t>
            </a:r>
            <a:br>
              <a:rPr lang="en-US" sz="3200" kern="0" dirty="0"/>
            </a:br>
            <a:r>
              <a:rPr lang="en-US" sz="3200" kern="0" dirty="0"/>
              <a:t>Wednesday</a:t>
            </a:r>
          </a:p>
          <a:p>
            <a:pPr>
              <a:lnSpc>
                <a:spcPct val="100000"/>
              </a:lnSpc>
              <a:spcBef>
                <a:spcPts val="600"/>
              </a:spcBef>
            </a:pPr>
            <a:r>
              <a:rPr lang="en-US" sz="2400" b="0" kern="0" dirty="0">
                <a:solidFill>
                  <a:schemeClr val="tx1"/>
                </a:solidFill>
              </a:rPr>
              <a:t>10:00 – 11:00 AM EST</a:t>
            </a:r>
          </a:p>
          <a:p>
            <a:pPr>
              <a:lnSpc>
                <a:spcPct val="100000"/>
              </a:lnSpc>
              <a:spcBef>
                <a:spcPts val="600"/>
              </a:spcBef>
            </a:pPr>
            <a:r>
              <a:rPr lang="en-US" sz="2400" b="0" kern="0" dirty="0">
                <a:solidFill>
                  <a:schemeClr val="tx1"/>
                </a:solidFill>
              </a:rPr>
              <a:t>1:00 – 2:00 PM EST </a:t>
            </a:r>
          </a:p>
          <a:p>
            <a:pPr>
              <a:lnSpc>
                <a:spcPct val="100000"/>
              </a:lnSpc>
              <a:spcBef>
                <a:spcPts val="600"/>
              </a:spcBef>
            </a:pPr>
            <a:r>
              <a:rPr lang="en-US" sz="2400" b="0" kern="0" dirty="0">
                <a:solidFill>
                  <a:schemeClr val="tx1"/>
                </a:solidFill>
              </a:rPr>
              <a:t>3:00 – 4:00 PM EST </a:t>
            </a:r>
          </a:p>
        </p:txBody>
      </p:sp>
      <p:sp>
        <p:nvSpPr>
          <p:cNvPr id="25" name="TextBox 24">
            <a:extLst>
              <a:ext uri="{FF2B5EF4-FFF2-40B4-BE49-F238E27FC236}">
                <a16:creationId xmlns:a16="http://schemas.microsoft.com/office/drawing/2014/main" id="{F2778B36-757F-C047-A5DA-277F270237DD}"/>
              </a:ext>
            </a:extLst>
          </p:cNvPr>
          <p:cNvSpPr txBox="1"/>
          <p:nvPr/>
        </p:nvSpPr>
        <p:spPr>
          <a:xfrm>
            <a:off x="8203730" y="1611275"/>
            <a:ext cx="3362853" cy="11546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 indent="0">
              <a:lnSpc>
                <a:spcPct val="110000"/>
              </a:lnSpc>
              <a:buNone/>
            </a:pPr>
            <a:r>
              <a:rPr lang="en-US" sz="1600" dirty="0"/>
              <a:t>Visit Liberty Healthcare’s NASDDDS booth and talk with one of our Charting the </a:t>
            </a:r>
            <a:r>
              <a:rPr lang="en-US" sz="1600" dirty="0" err="1"/>
              <a:t>LifeCourse</a:t>
            </a:r>
            <a:r>
              <a:rPr lang="en-US" sz="1600" dirty="0"/>
              <a:t> (</a:t>
            </a:r>
            <a:r>
              <a:rPr lang="en-US" sz="1600" dirty="0" err="1"/>
              <a:t>CtLC</a:t>
            </a:r>
            <a:r>
              <a:rPr lang="en-US" sz="1600" dirty="0"/>
              <a:t>) Ambassadors.</a:t>
            </a:r>
          </a:p>
        </p:txBody>
      </p:sp>
      <p:sp>
        <p:nvSpPr>
          <p:cNvPr id="34" name="TextBox 33">
            <a:extLst>
              <a:ext uri="{FF2B5EF4-FFF2-40B4-BE49-F238E27FC236}">
                <a16:creationId xmlns:a16="http://schemas.microsoft.com/office/drawing/2014/main" id="{C1479D61-A7D5-3F40-BE8B-8766789ADAFB}"/>
              </a:ext>
            </a:extLst>
          </p:cNvPr>
          <p:cNvSpPr txBox="1"/>
          <p:nvPr/>
        </p:nvSpPr>
        <p:spPr>
          <a:xfrm>
            <a:off x="1057359" y="1902187"/>
            <a:ext cx="5715271" cy="3577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 indent="0">
              <a:lnSpc>
                <a:spcPct val="110000"/>
              </a:lnSpc>
              <a:buNone/>
            </a:pPr>
            <a:r>
              <a:rPr lang="en-US" sz="1700" dirty="0">
                <a:hlinkClick r:id="rId8"/>
              </a:rPr>
              <a:t>chris.baglio@libertyhealth.com</a:t>
            </a:r>
            <a:r>
              <a:rPr lang="en-US" sz="1700" dirty="0"/>
              <a:t>       (317) 677-6631</a:t>
            </a:r>
          </a:p>
        </p:txBody>
      </p:sp>
      <p:pic>
        <p:nvPicPr>
          <p:cNvPr id="5" name="Graphic 4" descr="Receiver with solid fill">
            <a:extLst>
              <a:ext uri="{FF2B5EF4-FFF2-40B4-BE49-F238E27FC236}">
                <a16:creationId xmlns:a16="http://schemas.microsoft.com/office/drawing/2014/main" id="{780EB16D-7034-614C-9C71-EB7521411A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18410" y="1936469"/>
            <a:ext cx="318541" cy="318541"/>
          </a:xfrm>
          <a:prstGeom prst="rect">
            <a:avLst/>
          </a:prstGeom>
        </p:spPr>
      </p:pic>
      <p:pic>
        <p:nvPicPr>
          <p:cNvPr id="7" name="Graphic 6" descr="Envelope with solid fill">
            <a:extLst>
              <a:ext uri="{FF2B5EF4-FFF2-40B4-BE49-F238E27FC236}">
                <a16:creationId xmlns:a16="http://schemas.microsoft.com/office/drawing/2014/main" id="{2A24BA5B-8D44-4043-94DA-05DE767810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6925" y="1925415"/>
            <a:ext cx="318541" cy="318541"/>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4E0027F5-3892-8245-A410-47479F4DC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0183" y="2460776"/>
            <a:ext cx="1993497" cy="1993497"/>
          </a:xfrm>
          <a:prstGeom prst="rect">
            <a:avLst/>
          </a:prstGeom>
        </p:spPr>
      </p:pic>
      <p:sp>
        <p:nvSpPr>
          <p:cNvPr id="39" name="Rectangular Callout 38">
            <a:extLst>
              <a:ext uri="{FF2B5EF4-FFF2-40B4-BE49-F238E27FC236}">
                <a16:creationId xmlns:a16="http://schemas.microsoft.com/office/drawing/2014/main" id="{3139F7A5-DD13-F34E-9E1D-99967AB66701}"/>
              </a:ext>
            </a:extLst>
          </p:cNvPr>
          <p:cNvSpPr/>
          <p:nvPr/>
        </p:nvSpPr>
        <p:spPr>
          <a:xfrm>
            <a:off x="3247879" y="2477035"/>
            <a:ext cx="2521648" cy="830502"/>
          </a:xfrm>
          <a:custGeom>
            <a:avLst/>
            <a:gdLst>
              <a:gd name="connsiteX0" fmla="*/ 0 w 2521648"/>
              <a:gd name="connsiteY0" fmla="*/ 0 h 606803"/>
              <a:gd name="connsiteX1" fmla="*/ 420275 w 2521648"/>
              <a:gd name="connsiteY1" fmla="*/ 0 h 606803"/>
              <a:gd name="connsiteX2" fmla="*/ 420275 w 2521648"/>
              <a:gd name="connsiteY2" fmla="*/ 0 h 606803"/>
              <a:gd name="connsiteX3" fmla="*/ 1050687 w 2521648"/>
              <a:gd name="connsiteY3" fmla="*/ 0 h 606803"/>
              <a:gd name="connsiteX4" fmla="*/ 2521648 w 2521648"/>
              <a:gd name="connsiteY4" fmla="*/ 0 h 606803"/>
              <a:gd name="connsiteX5" fmla="*/ 2521648 w 2521648"/>
              <a:gd name="connsiteY5" fmla="*/ 353968 h 606803"/>
              <a:gd name="connsiteX6" fmla="*/ 2521648 w 2521648"/>
              <a:gd name="connsiteY6" fmla="*/ 353968 h 606803"/>
              <a:gd name="connsiteX7" fmla="*/ 2521648 w 2521648"/>
              <a:gd name="connsiteY7" fmla="*/ 505669 h 606803"/>
              <a:gd name="connsiteX8" fmla="*/ 2521648 w 2521648"/>
              <a:gd name="connsiteY8" fmla="*/ 606803 h 606803"/>
              <a:gd name="connsiteX9" fmla="*/ 1050687 w 2521648"/>
              <a:gd name="connsiteY9" fmla="*/ 606803 h 606803"/>
              <a:gd name="connsiteX10" fmla="*/ -26074 w 2521648"/>
              <a:gd name="connsiteY10" fmla="*/ 950642 h 606803"/>
              <a:gd name="connsiteX11" fmla="*/ 420275 w 2521648"/>
              <a:gd name="connsiteY11" fmla="*/ 606803 h 606803"/>
              <a:gd name="connsiteX12" fmla="*/ 0 w 2521648"/>
              <a:gd name="connsiteY12" fmla="*/ 606803 h 606803"/>
              <a:gd name="connsiteX13" fmla="*/ 0 w 2521648"/>
              <a:gd name="connsiteY13" fmla="*/ 505669 h 606803"/>
              <a:gd name="connsiteX14" fmla="*/ 0 w 2521648"/>
              <a:gd name="connsiteY14" fmla="*/ 353968 h 606803"/>
              <a:gd name="connsiteX15" fmla="*/ 0 w 2521648"/>
              <a:gd name="connsiteY15" fmla="*/ 353968 h 606803"/>
              <a:gd name="connsiteX16" fmla="*/ 0 w 2521648"/>
              <a:gd name="connsiteY16" fmla="*/ 0 h 606803"/>
              <a:gd name="connsiteX0" fmla="*/ 26074 w 2547722"/>
              <a:gd name="connsiteY0" fmla="*/ 0 h 950642"/>
              <a:gd name="connsiteX1" fmla="*/ 446349 w 2547722"/>
              <a:gd name="connsiteY1" fmla="*/ 0 h 950642"/>
              <a:gd name="connsiteX2" fmla="*/ 446349 w 2547722"/>
              <a:gd name="connsiteY2" fmla="*/ 0 h 950642"/>
              <a:gd name="connsiteX3" fmla="*/ 1076761 w 2547722"/>
              <a:gd name="connsiteY3" fmla="*/ 0 h 950642"/>
              <a:gd name="connsiteX4" fmla="*/ 2547722 w 2547722"/>
              <a:gd name="connsiteY4" fmla="*/ 0 h 950642"/>
              <a:gd name="connsiteX5" fmla="*/ 2547722 w 2547722"/>
              <a:gd name="connsiteY5" fmla="*/ 353968 h 950642"/>
              <a:gd name="connsiteX6" fmla="*/ 2547722 w 2547722"/>
              <a:gd name="connsiteY6" fmla="*/ 353968 h 950642"/>
              <a:gd name="connsiteX7" fmla="*/ 2547722 w 2547722"/>
              <a:gd name="connsiteY7" fmla="*/ 505669 h 950642"/>
              <a:gd name="connsiteX8" fmla="*/ 2547722 w 2547722"/>
              <a:gd name="connsiteY8" fmla="*/ 606803 h 950642"/>
              <a:gd name="connsiteX9" fmla="*/ 823132 w 2547722"/>
              <a:gd name="connsiteY9" fmla="*/ 606803 h 950642"/>
              <a:gd name="connsiteX10" fmla="*/ 0 w 2547722"/>
              <a:gd name="connsiteY10" fmla="*/ 950642 h 950642"/>
              <a:gd name="connsiteX11" fmla="*/ 446349 w 2547722"/>
              <a:gd name="connsiteY11" fmla="*/ 606803 h 950642"/>
              <a:gd name="connsiteX12" fmla="*/ 26074 w 2547722"/>
              <a:gd name="connsiteY12" fmla="*/ 606803 h 950642"/>
              <a:gd name="connsiteX13" fmla="*/ 26074 w 2547722"/>
              <a:gd name="connsiteY13" fmla="*/ 505669 h 950642"/>
              <a:gd name="connsiteX14" fmla="*/ 26074 w 2547722"/>
              <a:gd name="connsiteY14" fmla="*/ 353968 h 950642"/>
              <a:gd name="connsiteX15" fmla="*/ 26074 w 2547722"/>
              <a:gd name="connsiteY15" fmla="*/ 353968 h 950642"/>
              <a:gd name="connsiteX16" fmla="*/ 26074 w 2547722"/>
              <a:gd name="connsiteY16" fmla="*/ 0 h 950642"/>
              <a:gd name="connsiteX0" fmla="*/ 0 w 2521648"/>
              <a:gd name="connsiteY0" fmla="*/ 0 h 830502"/>
              <a:gd name="connsiteX1" fmla="*/ 420275 w 2521648"/>
              <a:gd name="connsiteY1" fmla="*/ 0 h 830502"/>
              <a:gd name="connsiteX2" fmla="*/ 420275 w 2521648"/>
              <a:gd name="connsiteY2" fmla="*/ 0 h 830502"/>
              <a:gd name="connsiteX3" fmla="*/ 1050687 w 2521648"/>
              <a:gd name="connsiteY3" fmla="*/ 0 h 830502"/>
              <a:gd name="connsiteX4" fmla="*/ 2521648 w 2521648"/>
              <a:gd name="connsiteY4" fmla="*/ 0 h 830502"/>
              <a:gd name="connsiteX5" fmla="*/ 2521648 w 2521648"/>
              <a:gd name="connsiteY5" fmla="*/ 353968 h 830502"/>
              <a:gd name="connsiteX6" fmla="*/ 2521648 w 2521648"/>
              <a:gd name="connsiteY6" fmla="*/ 353968 h 830502"/>
              <a:gd name="connsiteX7" fmla="*/ 2521648 w 2521648"/>
              <a:gd name="connsiteY7" fmla="*/ 505669 h 830502"/>
              <a:gd name="connsiteX8" fmla="*/ 2521648 w 2521648"/>
              <a:gd name="connsiteY8" fmla="*/ 606803 h 830502"/>
              <a:gd name="connsiteX9" fmla="*/ 797058 w 2521648"/>
              <a:gd name="connsiteY9" fmla="*/ 606803 h 830502"/>
              <a:gd name="connsiteX10" fmla="*/ 174160 w 2521648"/>
              <a:gd name="connsiteY10" fmla="*/ 830502 h 830502"/>
              <a:gd name="connsiteX11" fmla="*/ 420275 w 2521648"/>
              <a:gd name="connsiteY11" fmla="*/ 606803 h 830502"/>
              <a:gd name="connsiteX12" fmla="*/ 0 w 2521648"/>
              <a:gd name="connsiteY12" fmla="*/ 606803 h 830502"/>
              <a:gd name="connsiteX13" fmla="*/ 0 w 2521648"/>
              <a:gd name="connsiteY13" fmla="*/ 505669 h 830502"/>
              <a:gd name="connsiteX14" fmla="*/ 0 w 2521648"/>
              <a:gd name="connsiteY14" fmla="*/ 353968 h 830502"/>
              <a:gd name="connsiteX15" fmla="*/ 0 w 2521648"/>
              <a:gd name="connsiteY15" fmla="*/ 353968 h 830502"/>
              <a:gd name="connsiteX16" fmla="*/ 0 w 2521648"/>
              <a:gd name="connsiteY16" fmla="*/ 0 h 830502"/>
              <a:gd name="connsiteX0" fmla="*/ 0 w 2521648"/>
              <a:gd name="connsiteY0" fmla="*/ 0 h 830502"/>
              <a:gd name="connsiteX1" fmla="*/ 420275 w 2521648"/>
              <a:gd name="connsiteY1" fmla="*/ 0 h 830502"/>
              <a:gd name="connsiteX2" fmla="*/ 420275 w 2521648"/>
              <a:gd name="connsiteY2" fmla="*/ 0 h 830502"/>
              <a:gd name="connsiteX3" fmla="*/ 1050687 w 2521648"/>
              <a:gd name="connsiteY3" fmla="*/ 0 h 830502"/>
              <a:gd name="connsiteX4" fmla="*/ 2521648 w 2521648"/>
              <a:gd name="connsiteY4" fmla="*/ 0 h 830502"/>
              <a:gd name="connsiteX5" fmla="*/ 2521648 w 2521648"/>
              <a:gd name="connsiteY5" fmla="*/ 353968 h 830502"/>
              <a:gd name="connsiteX6" fmla="*/ 2521648 w 2521648"/>
              <a:gd name="connsiteY6" fmla="*/ 353968 h 830502"/>
              <a:gd name="connsiteX7" fmla="*/ 2521648 w 2521648"/>
              <a:gd name="connsiteY7" fmla="*/ 505669 h 830502"/>
              <a:gd name="connsiteX8" fmla="*/ 2521648 w 2521648"/>
              <a:gd name="connsiteY8" fmla="*/ 606803 h 830502"/>
              <a:gd name="connsiteX9" fmla="*/ 730313 w 2521648"/>
              <a:gd name="connsiteY9" fmla="*/ 613477 h 830502"/>
              <a:gd name="connsiteX10" fmla="*/ 174160 w 2521648"/>
              <a:gd name="connsiteY10" fmla="*/ 830502 h 830502"/>
              <a:gd name="connsiteX11" fmla="*/ 420275 w 2521648"/>
              <a:gd name="connsiteY11" fmla="*/ 606803 h 830502"/>
              <a:gd name="connsiteX12" fmla="*/ 0 w 2521648"/>
              <a:gd name="connsiteY12" fmla="*/ 606803 h 830502"/>
              <a:gd name="connsiteX13" fmla="*/ 0 w 2521648"/>
              <a:gd name="connsiteY13" fmla="*/ 505669 h 830502"/>
              <a:gd name="connsiteX14" fmla="*/ 0 w 2521648"/>
              <a:gd name="connsiteY14" fmla="*/ 353968 h 830502"/>
              <a:gd name="connsiteX15" fmla="*/ 0 w 2521648"/>
              <a:gd name="connsiteY15" fmla="*/ 353968 h 830502"/>
              <a:gd name="connsiteX16" fmla="*/ 0 w 2521648"/>
              <a:gd name="connsiteY16" fmla="*/ 0 h 83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21648" h="830502">
                <a:moveTo>
                  <a:pt x="0" y="0"/>
                </a:moveTo>
                <a:lnTo>
                  <a:pt x="420275" y="0"/>
                </a:lnTo>
                <a:lnTo>
                  <a:pt x="420275" y="0"/>
                </a:lnTo>
                <a:lnTo>
                  <a:pt x="1050687" y="0"/>
                </a:lnTo>
                <a:lnTo>
                  <a:pt x="2521648" y="0"/>
                </a:lnTo>
                <a:lnTo>
                  <a:pt x="2521648" y="353968"/>
                </a:lnTo>
                <a:lnTo>
                  <a:pt x="2521648" y="353968"/>
                </a:lnTo>
                <a:lnTo>
                  <a:pt x="2521648" y="505669"/>
                </a:lnTo>
                <a:lnTo>
                  <a:pt x="2521648" y="606803"/>
                </a:lnTo>
                <a:lnTo>
                  <a:pt x="730313" y="613477"/>
                </a:lnTo>
                <a:lnTo>
                  <a:pt x="174160" y="830502"/>
                </a:lnTo>
                <a:lnTo>
                  <a:pt x="420275" y="606803"/>
                </a:lnTo>
                <a:lnTo>
                  <a:pt x="0" y="606803"/>
                </a:lnTo>
                <a:lnTo>
                  <a:pt x="0" y="505669"/>
                </a:lnTo>
                <a:lnTo>
                  <a:pt x="0" y="353968"/>
                </a:lnTo>
                <a:lnTo>
                  <a:pt x="0" y="353968"/>
                </a:lnTo>
                <a:lnTo>
                  <a:pt x="0" y="0"/>
                </a:lnTo>
                <a:close/>
              </a:path>
            </a:pathLst>
          </a:cu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35" name="TextBox 34">
            <a:extLst>
              <a:ext uri="{FF2B5EF4-FFF2-40B4-BE49-F238E27FC236}">
                <a16:creationId xmlns:a16="http://schemas.microsoft.com/office/drawing/2014/main" id="{1B147534-031A-1948-901B-46773B2C815F}"/>
              </a:ext>
            </a:extLst>
          </p:cNvPr>
          <p:cNvSpPr txBox="1"/>
          <p:nvPr/>
        </p:nvSpPr>
        <p:spPr>
          <a:xfrm>
            <a:off x="3256886" y="2594486"/>
            <a:ext cx="3424795" cy="3718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 indent="0">
              <a:lnSpc>
                <a:spcPct val="110000"/>
              </a:lnSpc>
              <a:buNone/>
            </a:pPr>
            <a:r>
              <a:rPr lang="en-US" b="1" dirty="0">
                <a:solidFill>
                  <a:schemeClr val="accent1"/>
                </a:solidFill>
                <a:latin typeface="Arial Narrow" panose="020B0604020202020204" pitchFamily="34" charset="0"/>
                <a:cs typeface="Arial Narrow" panose="020B0604020202020204" pitchFamily="34" charset="0"/>
              </a:rPr>
              <a:t>Add me to your contacts     </a:t>
            </a:r>
          </a:p>
        </p:txBody>
      </p:sp>
      <p:grpSp>
        <p:nvGrpSpPr>
          <p:cNvPr id="43" name="Group 42">
            <a:extLst>
              <a:ext uri="{FF2B5EF4-FFF2-40B4-BE49-F238E27FC236}">
                <a16:creationId xmlns:a16="http://schemas.microsoft.com/office/drawing/2014/main" id="{EB5E0D3F-72C5-2947-969C-A7F486E24EF7}"/>
              </a:ext>
            </a:extLst>
          </p:cNvPr>
          <p:cNvGrpSpPr/>
          <p:nvPr/>
        </p:nvGrpSpPr>
        <p:grpSpPr>
          <a:xfrm>
            <a:off x="8199472" y="5278258"/>
            <a:ext cx="3261468" cy="888959"/>
            <a:chOff x="7813372" y="5246725"/>
            <a:chExt cx="3606110" cy="982896"/>
          </a:xfrm>
        </p:grpSpPr>
        <p:pic>
          <p:nvPicPr>
            <p:cNvPr id="3074" name="Picture 2" descr="Health Home">
              <a:extLst>
                <a:ext uri="{FF2B5EF4-FFF2-40B4-BE49-F238E27FC236}">
                  <a16:creationId xmlns:a16="http://schemas.microsoft.com/office/drawing/2014/main" id="{7DDEAD28-D8F4-480E-83E8-34D7F70B45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08048" y="5267519"/>
              <a:ext cx="2011434" cy="70557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B289298-4BD1-E441-AA6D-6BD038BAF950}"/>
                </a:ext>
              </a:extLst>
            </p:cNvPr>
            <p:cNvGrpSpPr/>
            <p:nvPr/>
          </p:nvGrpSpPr>
          <p:grpSpPr>
            <a:xfrm>
              <a:off x="7914835" y="5996682"/>
              <a:ext cx="1167278" cy="232939"/>
              <a:chOff x="4367017" y="4093210"/>
              <a:chExt cx="2963838" cy="591456"/>
            </a:xfrm>
          </p:grpSpPr>
          <p:pic>
            <p:nvPicPr>
              <p:cNvPr id="21" name="Graphic 20">
                <a:extLst>
                  <a:ext uri="{FF2B5EF4-FFF2-40B4-BE49-F238E27FC236}">
                    <a16:creationId xmlns:a16="http://schemas.microsoft.com/office/drawing/2014/main" id="{1BF61429-CF7B-894C-9894-014FF1E64C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739400" y="4093210"/>
                <a:ext cx="591455" cy="591455"/>
              </a:xfrm>
              <a:prstGeom prst="rect">
                <a:avLst/>
              </a:prstGeom>
            </p:spPr>
          </p:pic>
          <p:pic>
            <p:nvPicPr>
              <p:cNvPr id="22" name="Graphic 21">
                <a:extLst>
                  <a:ext uri="{FF2B5EF4-FFF2-40B4-BE49-F238E27FC236}">
                    <a16:creationId xmlns:a16="http://schemas.microsoft.com/office/drawing/2014/main" id="{0258E1F9-19AA-4D41-8592-178F09E97CE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5939853" y="4093211"/>
                <a:ext cx="591455" cy="591455"/>
              </a:xfrm>
              <a:prstGeom prst="rect">
                <a:avLst/>
              </a:prstGeom>
            </p:spPr>
          </p:pic>
          <p:pic>
            <p:nvPicPr>
              <p:cNvPr id="23" name="Graphic 22">
                <a:extLst>
                  <a:ext uri="{FF2B5EF4-FFF2-40B4-BE49-F238E27FC236}">
                    <a16:creationId xmlns:a16="http://schemas.microsoft.com/office/drawing/2014/main" id="{EAF42E3C-6363-EB41-99B3-496B55660EC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367017" y="4093211"/>
                <a:ext cx="591455" cy="591455"/>
              </a:xfrm>
              <a:prstGeom prst="rect">
                <a:avLst/>
              </a:prstGeom>
            </p:spPr>
          </p:pic>
          <p:pic>
            <p:nvPicPr>
              <p:cNvPr id="24" name="Graphic 23">
                <a:extLst>
                  <a:ext uri="{FF2B5EF4-FFF2-40B4-BE49-F238E27FC236}">
                    <a16:creationId xmlns:a16="http://schemas.microsoft.com/office/drawing/2014/main" id="{7985AFB1-7AA8-144E-A652-5C04A716F8B3}"/>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5153435" y="4093211"/>
                <a:ext cx="591455" cy="591455"/>
              </a:xfrm>
              <a:prstGeom prst="rect">
                <a:avLst/>
              </a:prstGeom>
            </p:spPr>
          </p:pic>
        </p:grpSp>
        <p:pic>
          <p:nvPicPr>
            <p:cNvPr id="44" name="Graphic 9" descr="Graphic 9">
              <a:extLst>
                <a:ext uri="{FF2B5EF4-FFF2-40B4-BE49-F238E27FC236}">
                  <a16:creationId xmlns:a16="http://schemas.microsoft.com/office/drawing/2014/main" id="{85F013F3-D9E3-6144-A41E-9E959CDF085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813372" y="5246725"/>
              <a:ext cx="1370204" cy="621160"/>
            </a:xfrm>
            <a:prstGeom prst="rect">
              <a:avLst/>
            </a:prstGeom>
            <a:ln w="12700">
              <a:miter lim="400000"/>
            </a:ln>
          </p:spPr>
        </p:pic>
      </p:grpSp>
    </p:spTree>
    <p:extLst>
      <p:ext uri="{BB962C8B-B14F-4D97-AF65-F5344CB8AC3E}">
        <p14:creationId xmlns:p14="http://schemas.microsoft.com/office/powerpoint/2010/main" val="270037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D5FCD53-C753-F040-B77C-EEE2B95D4A8A}"/>
              </a:ext>
            </a:extLst>
          </p:cNvPr>
          <p:cNvGrpSpPr/>
          <p:nvPr/>
        </p:nvGrpSpPr>
        <p:grpSpPr>
          <a:xfrm>
            <a:off x="9287835" y="-64168"/>
            <a:ext cx="4387791" cy="7010400"/>
            <a:chOff x="7804209" y="0"/>
            <a:chExt cx="4387791" cy="6858000"/>
          </a:xfrm>
        </p:grpSpPr>
        <p:sp>
          <p:nvSpPr>
            <p:cNvPr id="30" name="Freeform 29">
              <a:extLst>
                <a:ext uri="{FF2B5EF4-FFF2-40B4-BE49-F238E27FC236}">
                  <a16:creationId xmlns:a16="http://schemas.microsoft.com/office/drawing/2014/main" id="{AB8C221C-88D1-2D4D-8216-FA9FD82DEBAB}"/>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31" name="Oval 30">
              <a:extLst>
                <a:ext uri="{FF2B5EF4-FFF2-40B4-BE49-F238E27FC236}">
                  <a16:creationId xmlns:a16="http://schemas.microsoft.com/office/drawing/2014/main" id="{5B694DF5-6C0D-6B43-B2D3-58EAF52581D2}"/>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2" name="Content Placeholder 1">
            <a:extLst>
              <a:ext uri="{FF2B5EF4-FFF2-40B4-BE49-F238E27FC236}">
                <a16:creationId xmlns:a16="http://schemas.microsoft.com/office/drawing/2014/main" id="{39203127-E326-4901-A941-5D4F0FD6FE7B}"/>
              </a:ext>
            </a:extLst>
          </p:cNvPr>
          <p:cNvSpPr>
            <a:spLocks noGrp="1"/>
          </p:cNvSpPr>
          <p:nvPr>
            <p:ph sz="quarter" idx="13"/>
          </p:nvPr>
        </p:nvSpPr>
        <p:spPr>
          <a:xfrm>
            <a:off x="710269" y="1828800"/>
            <a:ext cx="8268631" cy="4654550"/>
          </a:xfrm>
        </p:spPr>
        <p:txBody>
          <a:bodyPr numCol="1">
            <a:noAutofit/>
          </a:bodyPr>
          <a:lstStyle/>
          <a:p>
            <a:pPr marL="57150" indent="0">
              <a:lnSpc>
                <a:spcPct val="100000"/>
              </a:lnSpc>
              <a:buNone/>
            </a:pPr>
            <a:r>
              <a:rPr lang="en-US" sz="2000" dirty="0"/>
              <a:t>The Oklahoma Human Services (OKDHS) Developmental Disabilities Services (DDS) is guided, in part, by three principal goals:</a:t>
            </a:r>
          </a:p>
          <a:p>
            <a:pPr>
              <a:lnSpc>
                <a:spcPct val="100000"/>
              </a:lnSpc>
            </a:pPr>
            <a:r>
              <a:rPr lang="en-US" sz="2000" dirty="0"/>
              <a:t>Empower and support Oklahomans with developmental disabilities to live independently and work in competitive integrated employment within their communities.</a:t>
            </a:r>
          </a:p>
          <a:p>
            <a:pPr>
              <a:lnSpc>
                <a:spcPct val="100000"/>
              </a:lnSpc>
            </a:pPr>
            <a:r>
              <a:rPr lang="en-US" sz="2000" dirty="0"/>
              <a:t>Advocate for the elimination of the DD Waiting List while providing services to Oklahomans and their families.</a:t>
            </a:r>
          </a:p>
          <a:p>
            <a:pPr>
              <a:lnSpc>
                <a:spcPct val="100000"/>
              </a:lnSpc>
            </a:pPr>
            <a:r>
              <a:rPr lang="en-US" sz="2000" dirty="0"/>
              <a:t>Improve the well-being and independence of individuals receiving home- and community-based services</a:t>
            </a:r>
          </a:p>
        </p:txBody>
      </p:sp>
      <p:sp>
        <p:nvSpPr>
          <p:cNvPr id="8" name="Title 1"/>
          <p:cNvSpPr>
            <a:spLocks noGrp="1"/>
          </p:cNvSpPr>
          <p:nvPr>
            <p:ph type="title"/>
          </p:nvPr>
        </p:nvSpPr>
        <p:spPr/>
        <p:txBody>
          <a:bodyPr/>
          <a:lstStyle/>
          <a:p>
            <a:r>
              <a:rPr lang="en-US" dirty="0"/>
              <a:t>The Department’s Vision</a:t>
            </a:r>
          </a:p>
        </p:txBody>
      </p:sp>
      <p:sp>
        <p:nvSpPr>
          <p:cNvPr id="24" name="Oval 23">
            <a:extLst>
              <a:ext uri="{FF2B5EF4-FFF2-40B4-BE49-F238E27FC236}">
                <a16:creationId xmlns:a16="http://schemas.microsoft.com/office/drawing/2014/main" id="{4968A19A-2930-5849-9515-FB0DE3A0F34E}"/>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2" descr="Rogers County OK Health Department | Facebook">
            <a:extLst>
              <a:ext uri="{FF2B5EF4-FFF2-40B4-BE49-F238E27FC236}">
                <a16:creationId xmlns:a16="http://schemas.microsoft.com/office/drawing/2014/main" id="{E1FDD2D0-07FC-4246-9145-95A5D35BB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1272" y="2558653"/>
            <a:ext cx="1764757" cy="17647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E51E262-5CC3-2344-B6AB-8F76E90B49C6}"/>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Tree>
    <p:extLst>
      <p:ext uri="{BB962C8B-B14F-4D97-AF65-F5344CB8AC3E}">
        <p14:creationId xmlns:p14="http://schemas.microsoft.com/office/powerpoint/2010/main" val="27096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0F83B21E-18E1-3148-B573-467B684BE45A}"/>
              </a:ext>
            </a:extLst>
          </p:cNvPr>
          <p:cNvGraphicFramePr>
            <a:graphicFrameLocks noChangeAspect="1"/>
          </p:cNvGraphicFramePr>
          <p:nvPr>
            <p:extLst>
              <p:ext uri="{D42A27DB-BD31-4B8C-83A1-F6EECF244321}">
                <p14:modId xmlns:p14="http://schemas.microsoft.com/office/powerpoint/2010/main" val="4250732445"/>
              </p:ext>
            </p:extLst>
          </p:nvPr>
        </p:nvGraphicFramePr>
        <p:xfrm>
          <a:off x="3219411" y="1391112"/>
          <a:ext cx="6092544" cy="5035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a:extLst>
              <a:ext uri="{FF2B5EF4-FFF2-40B4-BE49-F238E27FC236}">
                <a16:creationId xmlns:a16="http://schemas.microsoft.com/office/drawing/2014/main" id="{9D5FCD53-C753-F040-B77C-EEE2B95D4A8A}"/>
              </a:ext>
            </a:extLst>
          </p:cNvPr>
          <p:cNvGrpSpPr/>
          <p:nvPr/>
        </p:nvGrpSpPr>
        <p:grpSpPr>
          <a:xfrm>
            <a:off x="9287835" y="-64168"/>
            <a:ext cx="4387791" cy="7010400"/>
            <a:chOff x="7804209" y="0"/>
            <a:chExt cx="4387791" cy="6858000"/>
          </a:xfrm>
        </p:grpSpPr>
        <p:sp>
          <p:nvSpPr>
            <p:cNvPr id="30" name="Freeform 29">
              <a:extLst>
                <a:ext uri="{FF2B5EF4-FFF2-40B4-BE49-F238E27FC236}">
                  <a16:creationId xmlns:a16="http://schemas.microsoft.com/office/drawing/2014/main" id="{AB8C221C-88D1-2D4D-8216-FA9FD82DEBAB}"/>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31" name="Oval 30">
              <a:extLst>
                <a:ext uri="{FF2B5EF4-FFF2-40B4-BE49-F238E27FC236}">
                  <a16:creationId xmlns:a16="http://schemas.microsoft.com/office/drawing/2014/main" id="{5B694DF5-6C0D-6B43-B2D3-58EAF52581D2}"/>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8" name="Title 1"/>
          <p:cNvSpPr>
            <a:spLocks noGrp="1"/>
          </p:cNvSpPr>
          <p:nvPr>
            <p:ph type="title"/>
          </p:nvPr>
        </p:nvSpPr>
        <p:spPr/>
        <p:txBody>
          <a:bodyPr/>
          <a:lstStyle/>
          <a:p>
            <a:r>
              <a:rPr lang="en-US" dirty="0"/>
              <a:t>The Department’s Vision</a:t>
            </a:r>
          </a:p>
        </p:txBody>
      </p:sp>
      <p:sp>
        <p:nvSpPr>
          <p:cNvPr id="24" name="Oval 23">
            <a:extLst>
              <a:ext uri="{FF2B5EF4-FFF2-40B4-BE49-F238E27FC236}">
                <a16:creationId xmlns:a16="http://schemas.microsoft.com/office/drawing/2014/main" id="{4968A19A-2930-5849-9515-FB0DE3A0F34E}"/>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9" name="Picture 2" descr="Rogers County OK Health Department | Facebook">
            <a:extLst>
              <a:ext uri="{FF2B5EF4-FFF2-40B4-BE49-F238E27FC236}">
                <a16:creationId xmlns:a16="http://schemas.microsoft.com/office/drawing/2014/main" id="{E1FDD2D0-07FC-4246-9145-95A5D35BB0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1272" y="2558653"/>
            <a:ext cx="1764757" cy="17647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E51E262-5CC3-2344-B6AB-8F76E90B49C6}"/>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
        <p:nvSpPr>
          <p:cNvPr id="13" name="TextBox 12">
            <a:extLst>
              <a:ext uri="{FF2B5EF4-FFF2-40B4-BE49-F238E27FC236}">
                <a16:creationId xmlns:a16="http://schemas.microsoft.com/office/drawing/2014/main" id="{E635EF9D-F17B-6444-B1B3-FC8F190978DF}"/>
              </a:ext>
            </a:extLst>
          </p:cNvPr>
          <p:cNvSpPr txBox="1"/>
          <p:nvPr/>
        </p:nvSpPr>
        <p:spPr>
          <a:xfrm>
            <a:off x="3739248" y="1820966"/>
            <a:ext cx="238875"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0266A7"/>
                </a:solidFill>
                <a:effectLst/>
                <a:uFillTx/>
                <a:latin typeface="+mn-lt"/>
                <a:ea typeface="+mn-ea"/>
                <a:cs typeface="+mn-cs"/>
                <a:sym typeface="Arial"/>
              </a:rPr>
              <a:t>1</a:t>
            </a:r>
          </a:p>
        </p:txBody>
      </p:sp>
      <p:sp>
        <p:nvSpPr>
          <p:cNvPr id="14" name="TextBox 13">
            <a:extLst>
              <a:ext uri="{FF2B5EF4-FFF2-40B4-BE49-F238E27FC236}">
                <a16:creationId xmlns:a16="http://schemas.microsoft.com/office/drawing/2014/main" id="{74C36243-8645-654E-A4E2-502A97B68B7C}"/>
              </a:ext>
            </a:extLst>
          </p:cNvPr>
          <p:cNvSpPr txBox="1"/>
          <p:nvPr/>
        </p:nvSpPr>
        <p:spPr>
          <a:xfrm>
            <a:off x="4116897" y="3327940"/>
            <a:ext cx="238875"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6600" b="1" dirty="0">
                <a:solidFill>
                  <a:srgbClr val="639A42"/>
                </a:solidFill>
                <a:sym typeface="Arial"/>
              </a:rPr>
              <a:t>2</a:t>
            </a:r>
          </a:p>
        </p:txBody>
      </p:sp>
      <p:sp>
        <p:nvSpPr>
          <p:cNvPr id="15" name="TextBox 14">
            <a:extLst>
              <a:ext uri="{FF2B5EF4-FFF2-40B4-BE49-F238E27FC236}">
                <a16:creationId xmlns:a16="http://schemas.microsoft.com/office/drawing/2014/main" id="{F70868A9-4767-EF4C-842A-BB4387100F0D}"/>
              </a:ext>
            </a:extLst>
          </p:cNvPr>
          <p:cNvSpPr txBox="1"/>
          <p:nvPr/>
        </p:nvSpPr>
        <p:spPr>
          <a:xfrm>
            <a:off x="3716592" y="4865757"/>
            <a:ext cx="238875"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C65A2B"/>
                </a:solidFill>
                <a:effectLst/>
                <a:uFillTx/>
                <a:latin typeface="+mn-lt"/>
                <a:ea typeface="+mn-ea"/>
                <a:cs typeface="+mn-cs"/>
                <a:sym typeface="Arial"/>
              </a:rPr>
              <a:t>3</a:t>
            </a:r>
          </a:p>
        </p:txBody>
      </p:sp>
      <p:sp>
        <p:nvSpPr>
          <p:cNvPr id="17" name="TextBox 16">
            <a:extLst>
              <a:ext uri="{FF2B5EF4-FFF2-40B4-BE49-F238E27FC236}">
                <a16:creationId xmlns:a16="http://schemas.microsoft.com/office/drawing/2014/main" id="{3DDEDD56-CA60-7748-AC97-531E8C213690}"/>
              </a:ext>
            </a:extLst>
          </p:cNvPr>
          <p:cNvSpPr txBox="1"/>
          <p:nvPr/>
        </p:nvSpPr>
        <p:spPr>
          <a:xfrm>
            <a:off x="668390" y="2903512"/>
            <a:ext cx="3309733"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 indent="0">
              <a:lnSpc>
                <a:spcPct val="100000"/>
              </a:lnSpc>
              <a:buNone/>
            </a:pPr>
            <a:r>
              <a:rPr lang="en-US" sz="2000" b="1" dirty="0"/>
              <a:t>The Oklahoma Human Services (OKDHS) Developmental Disabilities Services (DDS) is guided, in part, by three principal goals</a:t>
            </a:r>
          </a:p>
        </p:txBody>
      </p:sp>
    </p:spTree>
    <p:extLst>
      <p:ext uri="{BB962C8B-B14F-4D97-AF65-F5344CB8AC3E}">
        <p14:creationId xmlns:p14="http://schemas.microsoft.com/office/powerpoint/2010/main" val="276606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D5FCD53-C753-F040-B77C-EEE2B95D4A8A}"/>
              </a:ext>
            </a:extLst>
          </p:cNvPr>
          <p:cNvGrpSpPr/>
          <p:nvPr/>
        </p:nvGrpSpPr>
        <p:grpSpPr>
          <a:xfrm>
            <a:off x="9287835" y="-64168"/>
            <a:ext cx="4387791" cy="7010400"/>
            <a:chOff x="7804209" y="0"/>
            <a:chExt cx="4387791" cy="6858000"/>
          </a:xfrm>
        </p:grpSpPr>
        <p:sp>
          <p:nvSpPr>
            <p:cNvPr id="30" name="Freeform 29">
              <a:extLst>
                <a:ext uri="{FF2B5EF4-FFF2-40B4-BE49-F238E27FC236}">
                  <a16:creationId xmlns:a16="http://schemas.microsoft.com/office/drawing/2014/main" id="{AB8C221C-88D1-2D4D-8216-FA9FD82DEBAB}"/>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31" name="Oval 30">
              <a:extLst>
                <a:ext uri="{FF2B5EF4-FFF2-40B4-BE49-F238E27FC236}">
                  <a16:creationId xmlns:a16="http://schemas.microsoft.com/office/drawing/2014/main" id="{5B694DF5-6C0D-6B43-B2D3-58EAF52581D2}"/>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2" name="Content Placeholder 1">
            <a:extLst>
              <a:ext uri="{FF2B5EF4-FFF2-40B4-BE49-F238E27FC236}">
                <a16:creationId xmlns:a16="http://schemas.microsoft.com/office/drawing/2014/main" id="{ED7EC62E-9EC7-42DB-873D-9E1D2AE76438}"/>
              </a:ext>
            </a:extLst>
          </p:cNvPr>
          <p:cNvSpPr>
            <a:spLocks noGrp="1"/>
          </p:cNvSpPr>
          <p:nvPr>
            <p:ph sz="quarter" idx="13"/>
          </p:nvPr>
        </p:nvSpPr>
        <p:spPr>
          <a:xfrm>
            <a:off x="710270" y="1828800"/>
            <a:ext cx="8406642" cy="4654550"/>
          </a:xfrm>
        </p:spPr>
        <p:txBody>
          <a:bodyPr>
            <a:noAutofit/>
          </a:bodyPr>
          <a:lstStyle/>
          <a:p>
            <a:pPr>
              <a:lnSpc>
                <a:spcPct val="100000"/>
              </a:lnSpc>
            </a:pPr>
            <a:r>
              <a:rPr lang="en-US" sz="2000" dirty="0"/>
              <a:t>Over 8,100 individuals with intellectual and developmental disabilities are served by one or more programs administered by DDS. </a:t>
            </a:r>
          </a:p>
          <a:p>
            <a:pPr>
              <a:lnSpc>
                <a:spcPct val="100000"/>
              </a:lnSpc>
            </a:pPr>
            <a:r>
              <a:rPr lang="en-US" sz="2000" dirty="0"/>
              <a:t>Over 5,300 individuals with intellectual and developmental disabilities receive HCBS through Oklahoma’s Medicaid Waiver Programs.</a:t>
            </a:r>
          </a:p>
          <a:p>
            <a:pPr>
              <a:lnSpc>
                <a:spcPct val="100000"/>
              </a:lnSpc>
            </a:pPr>
            <a:r>
              <a:rPr lang="en-US" sz="2000" dirty="0"/>
              <a:t>Over 5,000 individuals and their families have applied to receive HCBS through a DDS Medicaid Waiver Program.</a:t>
            </a:r>
          </a:p>
          <a:p>
            <a:pPr>
              <a:lnSpc>
                <a:spcPct val="100000"/>
              </a:lnSpc>
            </a:pPr>
            <a:r>
              <a:rPr lang="en-US" sz="2000" dirty="0"/>
              <a:t>DDS has contracted with Liberty of Oklahoma Corporation to assess, provide service navigation, and estimate the cost of enrollment for those currently waiting for these services.</a:t>
            </a:r>
          </a:p>
        </p:txBody>
      </p:sp>
      <p:sp>
        <p:nvSpPr>
          <p:cNvPr id="8" name="Title 1"/>
          <p:cNvSpPr>
            <a:spLocks noGrp="1"/>
          </p:cNvSpPr>
          <p:nvPr>
            <p:ph type="title"/>
          </p:nvPr>
        </p:nvSpPr>
        <p:spPr/>
        <p:txBody>
          <a:bodyPr/>
          <a:lstStyle/>
          <a:p>
            <a:r>
              <a:rPr lang="en-US" dirty="0"/>
              <a:t>Oklahoma’s DDS HCBS Waiting List</a:t>
            </a:r>
          </a:p>
        </p:txBody>
      </p:sp>
      <p:sp>
        <p:nvSpPr>
          <p:cNvPr id="27" name="Footer Placeholder 26">
            <a:extLst>
              <a:ext uri="{FF2B5EF4-FFF2-40B4-BE49-F238E27FC236}">
                <a16:creationId xmlns:a16="http://schemas.microsoft.com/office/drawing/2014/main" id="{3AC13310-7F2A-EC41-B930-8DCDC6BDCE44}"/>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
        <p:nvSpPr>
          <p:cNvPr id="24" name="Oval 23">
            <a:extLst>
              <a:ext uri="{FF2B5EF4-FFF2-40B4-BE49-F238E27FC236}">
                <a16:creationId xmlns:a16="http://schemas.microsoft.com/office/drawing/2014/main" id="{4968A19A-2930-5849-9515-FB0DE3A0F34E}"/>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4098" name="Picture 2" descr="Rogers County OK Health Department | Facebook">
            <a:extLst>
              <a:ext uri="{FF2B5EF4-FFF2-40B4-BE49-F238E27FC236}">
                <a16:creationId xmlns:a16="http://schemas.microsoft.com/office/drawing/2014/main" id="{19D8962E-2072-456A-8747-4B82806BF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1272" y="2558653"/>
            <a:ext cx="1764757" cy="17647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86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72C8C29-88B1-2045-BB51-73BC77622BD0}"/>
              </a:ext>
            </a:extLst>
          </p:cNvPr>
          <p:cNvGrpSpPr/>
          <p:nvPr/>
        </p:nvGrpSpPr>
        <p:grpSpPr>
          <a:xfrm>
            <a:off x="812801" y="1828800"/>
            <a:ext cx="10080169" cy="3374571"/>
            <a:chOff x="812801" y="1828800"/>
            <a:chExt cx="12024898" cy="4015809"/>
          </a:xfrm>
        </p:grpSpPr>
        <p:graphicFrame>
          <p:nvGraphicFramePr>
            <p:cNvPr id="32" name="Text Placeholder 2">
              <a:extLst>
                <a:ext uri="{FF2B5EF4-FFF2-40B4-BE49-F238E27FC236}">
                  <a16:creationId xmlns:a16="http://schemas.microsoft.com/office/drawing/2014/main" id="{F18064C0-EE92-9F48-A196-85A2976B52C3}"/>
                </a:ext>
              </a:extLst>
            </p:cNvPr>
            <p:cNvGraphicFramePr/>
            <p:nvPr>
              <p:extLst>
                <p:ext uri="{D42A27DB-BD31-4B8C-83A1-F6EECF244321}">
                  <p14:modId xmlns:p14="http://schemas.microsoft.com/office/powerpoint/2010/main" val="1707190847"/>
                </p:ext>
              </p:extLst>
            </p:nvPr>
          </p:nvGraphicFramePr>
          <p:xfrm>
            <a:off x="812801" y="1828800"/>
            <a:ext cx="10040875" cy="4015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3" name="Straight Connector 32">
              <a:extLst>
                <a:ext uri="{FF2B5EF4-FFF2-40B4-BE49-F238E27FC236}">
                  <a16:creationId xmlns:a16="http://schemas.microsoft.com/office/drawing/2014/main" id="{F170EF5F-9297-034E-9CF2-DAE11D22015F}"/>
                </a:ext>
              </a:extLst>
            </p:cNvPr>
            <p:cNvCxnSpPr>
              <a:cxnSpLocks/>
            </p:cNvCxnSpPr>
            <p:nvPr/>
          </p:nvCxnSpPr>
          <p:spPr>
            <a:xfrm>
              <a:off x="2816891" y="3101429"/>
              <a:ext cx="9583617" cy="0"/>
            </a:xfrm>
            <a:prstGeom prst="line">
              <a:avLst/>
            </a:prstGeom>
            <a:noFill/>
            <a:ln w="25400" cap="flat">
              <a:solidFill>
                <a:schemeClr val="accent2">
                  <a:lumMod val="75000"/>
                </a:schemeClr>
              </a:solidFill>
              <a:prstDash val="solid"/>
              <a:round/>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861E2F47-EB47-C34F-8441-DBBD714B2DBC}"/>
                </a:ext>
              </a:extLst>
            </p:cNvPr>
            <p:cNvCxnSpPr>
              <a:cxnSpLocks/>
            </p:cNvCxnSpPr>
            <p:nvPr/>
          </p:nvCxnSpPr>
          <p:spPr>
            <a:xfrm>
              <a:off x="2795869" y="4464603"/>
              <a:ext cx="1004183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323E5B13-4EB6-DD4F-9DA6-DC23DE5FF959}"/>
                </a:ext>
              </a:extLst>
            </p:cNvPr>
            <p:cNvCxnSpPr>
              <a:cxnSpLocks/>
            </p:cNvCxnSpPr>
            <p:nvPr/>
          </p:nvCxnSpPr>
          <p:spPr>
            <a:xfrm>
              <a:off x="2795869" y="5825604"/>
              <a:ext cx="9782113" cy="0"/>
            </a:xfrm>
            <a:prstGeom prst="line">
              <a:avLst/>
            </a:prstGeom>
            <a:noFill/>
            <a:ln w="25400"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cxnSp>
      </p:grpSp>
      <p:grpSp>
        <p:nvGrpSpPr>
          <p:cNvPr id="29" name="Group 28">
            <a:extLst>
              <a:ext uri="{FF2B5EF4-FFF2-40B4-BE49-F238E27FC236}">
                <a16:creationId xmlns:a16="http://schemas.microsoft.com/office/drawing/2014/main" id="{9D5FCD53-C753-F040-B77C-EEE2B95D4A8A}"/>
              </a:ext>
            </a:extLst>
          </p:cNvPr>
          <p:cNvGrpSpPr/>
          <p:nvPr/>
        </p:nvGrpSpPr>
        <p:grpSpPr>
          <a:xfrm>
            <a:off x="9287835" y="-64168"/>
            <a:ext cx="4387791" cy="7010400"/>
            <a:chOff x="7804209" y="0"/>
            <a:chExt cx="4387791" cy="6858000"/>
          </a:xfrm>
        </p:grpSpPr>
        <p:sp>
          <p:nvSpPr>
            <p:cNvPr id="30" name="Freeform 29">
              <a:extLst>
                <a:ext uri="{FF2B5EF4-FFF2-40B4-BE49-F238E27FC236}">
                  <a16:creationId xmlns:a16="http://schemas.microsoft.com/office/drawing/2014/main" id="{AB8C221C-88D1-2D4D-8216-FA9FD82DEBAB}"/>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31" name="Oval 30">
              <a:extLst>
                <a:ext uri="{FF2B5EF4-FFF2-40B4-BE49-F238E27FC236}">
                  <a16:creationId xmlns:a16="http://schemas.microsoft.com/office/drawing/2014/main" id="{5B694DF5-6C0D-6B43-B2D3-58EAF52581D2}"/>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8" name="Title 1"/>
          <p:cNvSpPr>
            <a:spLocks noGrp="1"/>
          </p:cNvSpPr>
          <p:nvPr>
            <p:ph type="title"/>
          </p:nvPr>
        </p:nvSpPr>
        <p:spPr/>
        <p:txBody>
          <a:bodyPr/>
          <a:lstStyle/>
          <a:p>
            <a:r>
              <a:rPr lang="en-US" dirty="0"/>
              <a:t>Oklahoma’s DDS HCBS Waiting List</a:t>
            </a:r>
          </a:p>
        </p:txBody>
      </p:sp>
      <p:sp>
        <p:nvSpPr>
          <p:cNvPr id="27" name="Footer Placeholder 26">
            <a:extLst>
              <a:ext uri="{FF2B5EF4-FFF2-40B4-BE49-F238E27FC236}">
                <a16:creationId xmlns:a16="http://schemas.microsoft.com/office/drawing/2014/main" id="{3AC13310-7F2A-EC41-B930-8DCDC6BDCE44}"/>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
        <p:nvSpPr>
          <p:cNvPr id="24" name="Oval 23">
            <a:extLst>
              <a:ext uri="{FF2B5EF4-FFF2-40B4-BE49-F238E27FC236}">
                <a16:creationId xmlns:a16="http://schemas.microsoft.com/office/drawing/2014/main" id="{4968A19A-2930-5849-9515-FB0DE3A0F34E}"/>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4098" name="Picture 2" descr="Rogers County OK Health Department | Facebook">
            <a:extLst>
              <a:ext uri="{FF2B5EF4-FFF2-40B4-BE49-F238E27FC236}">
                <a16:creationId xmlns:a16="http://schemas.microsoft.com/office/drawing/2014/main" id="{19D8962E-2072-456A-8747-4B82806BFD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1272" y="2558653"/>
            <a:ext cx="1764757" cy="17647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F3AF6E8-D523-EA4D-99CE-751C596BE204}"/>
              </a:ext>
            </a:extLst>
          </p:cNvPr>
          <p:cNvSpPr txBox="1"/>
          <p:nvPr/>
        </p:nvSpPr>
        <p:spPr>
          <a:xfrm>
            <a:off x="745640" y="5327099"/>
            <a:ext cx="9929615"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0000"/>
              </a:lnSpc>
            </a:pPr>
            <a:r>
              <a:rPr lang="en-US" sz="2000" b="1" dirty="0"/>
              <a:t>DDS has contracted with Liberty of Oklahoma Corporation to assess, provide service navigation, and estimate the cost of enrollment for those currently waiting for these services.</a:t>
            </a:r>
          </a:p>
        </p:txBody>
      </p:sp>
    </p:spTree>
    <p:extLst>
      <p:ext uri="{BB962C8B-B14F-4D97-AF65-F5344CB8AC3E}">
        <p14:creationId xmlns:p14="http://schemas.microsoft.com/office/powerpoint/2010/main" val="251714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976F7B71-8FC1-47DF-AA8C-CFE9F16036D1}"/>
              </a:ext>
            </a:extLst>
          </p:cNvPr>
          <p:cNvGraphicFramePr>
            <a:graphicFrameLocks noGrp="1"/>
          </p:cNvGraphicFramePr>
          <p:nvPr>
            <p:extLst>
              <p:ext uri="{D42A27DB-BD31-4B8C-83A1-F6EECF244321}">
                <p14:modId xmlns:p14="http://schemas.microsoft.com/office/powerpoint/2010/main" val="1806934518"/>
              </p:ext>
            </p:extLst>
          </p:nvPr>
        </p:nvGraphicFramePr>
        <p:xfrm>
          <a:off x="812799" y="3842178"/>
          <a:ext cx="8475035" cy="2075808"/>
        </p:xfrm>
        <a:graphic>
          <a:graphicData uri="http://schemas.openxmlformats.org/drawingml/2006/table">
            <a:tbl>
              <a:tblPr firstRow="1" bandRow="1">
                <a:tableStyleId>{3B4B98B0-60AC-42C2-AFA5-B58CD77FA1E5}</a:tableStyleId>
              </a:tblPr>
              <a:tblGrid>
                <a:gridCol w="4778232">
                  <a:extLst>
                    <a:ext uri="{9D8B030D-6E8A-4147-A177-3AD203B41FA5}">
                      <a16:colId xmlns:a16="http://schemas.microsoft.com/office/drawing/2014/main" val="1635648514"/>
                    </a:ext>
                  </a:extLst>
                </a:gridCol>
                <a:gridCol w="3696803">
                  <a:extLst>
                    <a:ext uri="{9D8B030D-6E8A-4147-A177-3AD203B41FA5}">
                      <a16:colId xmlns:a16="http://schemas.microsoft.com/office/drawing/2014/main" val="3036536996"/>
                    </a:ext>
                  </a:extLst>
                </a:gridCol>
              </a:tblGrid>
              <a:tr h="264474">
                <a:tc gridSpan="2">
                  <a:txBody>
                    <a:bodyPr/>
                    <a:lstStyle/>
                    <a:p>
                      <a:pPr algn="ctr"/>
                      <a:r>
                        <a:rPr lang="en-US" sz="1200" dirty="0"/>
                        <a:t>Collaborative Workgroup Member Organizations</a:t>
                      </a:r>
                    </a:p>
                  </a:txBody>
                  <a:tcPr marL="83819" marR="83819" marT="41910" marB="41910"/>
                </a:tc>
                <a:tc hMerge="1">
                  <a:txBody>
                    <a:bodyPr/>
                    <a:lstStyle/>
                    <a:p>
                      <a:endParaRPr lang="en-US" dirty="0"/>
                    </a:p>
                  </a:txBody>
                  <a:tcPr/>
                </a:tc>
                <a:extLst>
                  <a:ext uri="{0D108BD9-81ED-4DB2-BD59-A6C34878D82A}">
                    <a16:rowId xmlns:a16="http://schemas.microsoft.com/office/drawing/2014/main" val="1807071839"/>
                  </a:ext>
                </a:extLst>
              </a:tr>
              <a:tr h="269766">
                <a:tc>
                  <a:txBody>
                    <a:bodyPr/>
                    <a:lstStyle/>
                    <a:p>
                      <a:r>
                        <a:rPr lang="en-US" sz="1200" dirty="0"/>
                        <a:t>Liberty of Oklahoma Corporation</a:t>
                      </a:r>
                    </a:p>
                  </a:txBody>
                  <a:tcPr marL="88158" marR="88158" marT="44079" marB="44079"/>
                </a:tc>
                <a:tc>
                  <a:txBody>
                    <a:bodyPr/>
                    <a:lstStyle/>
                    <a:p>
                      <a:r>
                        <a:rPr lang="en-US" sz="1200" dirty="0"/>
                        <a:t>Developmental Disabilities Services Division</a:t>
                      </a:r>
                    </a:p>
                  </a:txBody>
                  <a:tcPr marL="88158" marR="88158" marT="44079" marB="44079"/>
                </a:tc>
                <a:extLst>
                  <a:ext uri="{0D108BD9-81ED-4DB2-BD59-A6C34878D82A}">
                    <a16:rowId xmlns:a16="http://schemas.microsoft.com/office/drawing/2014/main" val="783060525"/>
                  </a:ext>
                </a:extLst>
              </a:tr>
              <a:tr h="269766">
                <a:tc>
                  <a:txBody>
                    <a:bodyPr/>
                    <a:lstStyle/>
                    <a:p>
                      <a:r>
                        <a:rPr lang="en-US" sz="1200" dirty="0"/>
                        <a:t>Liberty Healthcare Corporation</a:t>
                      </a:r>
                    </a:p>
                  </a:txBody>
                  <a:tcPr marL="88158" marR="88158" marT="44079" marB="44079"/>
                </a:tc>
                <a:tc>
                  <a:txBody>
                    <a:bodyPr/>
                    <a:lstStyle/>
                    <a:p>
                      <a:r>
                        <a:rPr lang="en-US" sz="1200" dirty="0"/>
                        <a:t>Family Member of Someone on the Waiting List</a:t>
                      </a:r>
                    </a:p>
                  </a:txBody>
                  <a:tcPr marL="88158" marR="88158" marT="44079" marB="44079"/>
                </a:tc>
                <a:extLst>
                  <a:ext uri="{0D108BD9-81ED-4DB2-BD59-A6C34878D82A}">
                    <a16:rowId xmlns:a16="http://schemas.microsoft.com/office/drawing/2014/main" val="1460630881"/>
                  </a:ext>
                </a:extLst>
              </a:tr>
              <a:tr h="269766">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1200" dirty="0"/>
                        <a:t>Self-Advocates</a:t>
                      </a:r>
                    </a:p>
                  </a:txBody>
                  <a:tcPr marL="88158" marR="88158" marT="44079" marB="44079"/>
                </a:tc>
                <a:tc>
                  <a:txBody>
                    <a:bodyPr/>
                    <a:lstStyle/>
                    <a:p>
                      <a:r>
                        <a:rPr lang="en-US" sz="1200" dirty="0"/>
                        <a:t>Oklahoma Community Based Providers</a:t>
                      </a:r>
                    </a:p>
                  </a:txBody>
                  <a:tcPr marL="88158" marR="88158" marT="44079" marB="44079"/>
                </a:tc>
                <a:extLst>
                  <a:ext uri="{0D108BD9-81ED-4DB2-BD59-A6C34878D82A}">
                    <a16:rowId xmlns:a16="http://schemas.microsoft.com/office/drawing/2014/main" val="2980027740"/>
                  </a:ext>
                </a:extLst>
              </a:tr>
              <a:tr h="269766">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1200" dirty="0"/>
                        <a:t>Oklahoma Family Network</a:t>
                      </a:r>
                    </a:p>
                  </a:txBody>
                  <a:tcPr marL="88158" marR="88158" marT="44079" marB="44079"/>
                </a:tc>
                <a:tc>
                  <a:txBody>
                    <a:bodyPr/>
                    <a:lstStyle/>
                    <a:p>
                      <a:r>
                        <a:rPr lang="en-US" sz="1200" dirty="0"/>
                        <a:t>Provider Organizations</a:t>
                      </a:r>
                    </a:p>
                  </a:txBody>
                  <a:tcPr marL="88158" marR="88158" marT="44079" marB="44079"/>
                </a:tc>
                <a:extLst>
                  <a:ext uri="{0D108BD9-81ED-4DB2-BD59-A6C34878D82A}">
                    <a16:rowId xmlns:a16="http://schemas.microsoft.com/office/drawing/2014/main" val="870687536"/>
                  </a:ext>
                </a:extLst>
              </a:tr>
              <a:tr h="269766">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1200" dirty="0"/>
                        <a:t>Developmental Disabilities Council of Oklahoma</a:t>
                      </a:r>
                    </a:p>
                  </a:txBody>
                  <a:tcPr marL="88158" marR="88158" marT="44079" marB="44079"/>
                </a:tc>
                <a:tc>
                  <a:txBody>
                    <a:bodyPr/>
                    <a:lstStyle/>
                    <a:p>
                      <a:r>
                        <a:rPr lang="en-US" sz="1200" dirty="0"/>
                        <a:t>Oklahoma Autism Network</a:t>
                      </a:r>
                    </a:p>
                  </a:txBody>
                  <a:tcPr marL="88158" marR="88158" marT="44079" marB="44079"/>
                </a:tc>
                <a:extLst>
                  <a:ext uri="{0D108BD9-81ED-4DB2-BD59-A6C34878D82A}">
                    <a16:rowId xmlns:a16="http://schemas.microsoft.com/office/drawing/2014/main" val="54776816"/>
                  </a:ext>
                </a:extLst>
              </a:tr>
              <a:tr h="451374">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1200" dirty="0"/>
                        <a:t>Oklahoma University, Center for Learning and Leadership (UCEDD)</a:t>
                      </a:r>
                    </a:p>
                  </a:txBody>
                  <a:tcPr marL="88158" marR="88158" marT="44079" marB="44079"/>
                </a:tc>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1200" dirty="0"/>
                        <a:t>Community Action Project</a:t>
                      </a:r>
                    </a:p>
                    <a:p>
                      <a:endParaRPr lang="en-US" sz="1200" dirty="0"/>
                    </a:p>
                  </a:txBody>
                  <a:tcPr marL="88158" marR="88158" marT="44079" marB="44079"/>
                </a:tc>
                <a:extLst>
                  <a:ext uri="{0D108BD9-81ED-4DB2-BD59-A6C34878D82A}">
                    <a16:rowId xmlns:a16="http://schemas.microsoft.com/office/drawing/2014/main" val="864510407"/>
                  </a:ext>
                </a:extLst>
              </a:tr>
            </a:tbl>
          </a:graphicData>
        </a:graphic>
      </p:graphicFrame>
      <p:grpSp>
        <p:nvGrpSpPr>
          <p:cNvPr id="22" name="Group 21">
            <a:extLst>
              <a:ext uri="{FF2B5EF4-FFF2-40B4-BE49-F238E27FC236}">
                <a16:creationId xmlns:a16="http://schemas.microsoft.com/office/drawing/2014/main" id="{C6A3E8E1-A81A-C24D-A294-7CDF6077FE29}"/>
              </a:ext>
            </a:extLst>
          </p:cNvPr>
          <p:cNvGrpSpPr/>
          <p:nvPr/>
        </p:nvGrpSpPr>
        <p:grpSpPr>
          <a:xfrm>
            <a:off x="9287835" y="-64168"/>
            <a:ext cx="4387791" cy="7010400"/>
            <a:chOff x="9287835" y="-64168"/>
            <a:chExt cx="4387791" cy="7010400"/>
          </a:xfrm>
        </p:grpSpPr>
        <p:grpSp>
          <p:nvGrpSpPr>
            <p:cNvPr id="23" name="Group 22">
              <a:extLst>
                <a:ext uri="{FF2B5EF4-FFF2-40B4-BE49-F238E27FC236}">
                  <a16:creationId xmlns:a16="http://schemas.microsoft.com/office/drawing/2014/main" id="{D5013FE2-819C-8D45-880D-AAFAFA80F1F6}"/>
                </a:ext>
              </a:extLst>
            </p:cNvPr>
            <p:cNvGrpSpPr/>
            <p:nvPr/>
          </p:nvGrpSpPr>
          <p:grpSpPr>
            <a:xfrm>
              <a:off x="9287835" y="-64168"/>
              <a:ext cx="4387791" cy="7010400"/>
              <a:chOff x="7804209" y="0"/>
              <a:chExt cx="4387791" cy="6858000"/>
            </a:xfrm>
          </p:grpSpPr>
          <p:sp>
            <p:nvSpPr>
              <p:cNvPr id="26" name="Freeform 25">
                <a:extLst>
                  <a:ext uri="{FF2B5EF4-FFF2-40B4-BE49-F238E27FC236}">
                    <a16:creationId xmlns:a16="http://schemas.microsoft.com/office/drawing/2014/main" id="{419A77A1-78B9-0141-97EE-E0A9D6BCA064}"/>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7" name="Oval 26">
                <a:extLst>
                  <a:ext uri="{FF2B5EF4-FFF2-40B4-BE49-F238E27FC236}">
                    <a16:creationId xmlns:a16="http://schemas.microsoft.com/office/drawing/2014/main" id="{25451E07-2CF0-2242-83E6-66FF250BB9EC}"/>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24" name="Oval 23">
              <a:extLst>
                <a:ext uri="{FF2B5EF4-FFF2-40B4-BE49-F238E27FC236}">
                  <a16:creationId xmlns:a16="http://schemas.microsoft.com/office/drawing/2014/main" id="{7D061512-4934-2F47-99C2-C77607C60CB8}"/>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grpSp>
      <p:sp>
        <p:nvSpPr>
          <p:cNvPr id="4" name="Text Placeholder 3">
            <a:extLst>
              <a:ext uri="{FF2B5EF4-FFF2-40B4-BE49-F238E27FC236}">
                <a16:creationId xmlns:a16="http://schemas.microsoft.com/office/drawing/2014/main" id="{CC9D1DB1-0BE2-4C6F-BBEF-18833E08BEDF}"/>
              </a:ext>
            </a:extLst>
          </p:cNvPr>
          <p:cNvSpPr>
            <a:spLocks noGrp="1"/>
          </p:cNvSpPr>
          <p:nvPr>
            <p:ph sz="quarter" idx="13"/>
          </p:nvPr>
        </p:nvSpPr>
        <p:spPr>
          <a:xfrm>
            <a:off x="710270" y="1828800"/>
            <a:ext cx="8577566" cy="4654550"/>
          </a:xfrm>
        </p:spPr>
        <p:txBody>
          <a:bodyPr>
            <a:noAutofit/>
          </a:bodyPr>
          <a:lstStyle/>
          <a:p>
            <a:pPr>
              <a:lnSpc>
                <a:spcPct val="100000"/>
              </a:lnSpc>
            </a:pPr>
            <a:r>
              <a:rPr lang="en-US" sz="2000" dirty="0"/>
              <a:t>DDS is actively working with stakeholders, advocates, self-advocates and families to serve those on the waiting list. </a:t>
            </a:r>
          </a:p>
          <a:p>
            <a:pPr>
              <a:lnSpc>
                <a:spcPct val="100000"/>
              </a:lnSpc>
            </a:pPr>
            <a:r>
              <a:rPr lang="en-US" sz="2000" dirty="0"/>
              <a:t>In addition to the key initiatives undertaken with stakeholders over the years, DDS and Liberty have developed a collaborative workgroup to manage and eliminate the waiting list. </a:t>
            </a:r>
          </a:p>
          <a:p>
            <a:pPr marL="57150" indent="0">
              <a:lnSpc>
                <a:spcPct val="100000"/>
              </a:lnSpc>
              <a:buNone/>
            </a:pPr>
            <a:endParaRPr lang="en-US" sz="2000" dirty="0"/>
          </a:p>
        </p:txBody>
      </p:sp>
      <p:sp>
        <p:nvSpPr>
          <p:cNvPr id="2" name="Title 1">
            <a:extLst>
              <a:ext uri="{FF2B5EF4-FFF2-40B4-BE49-F238E27FC236}">
                <a16:creationId xmlns:a16="http://schemas.microsoft.com/office/drawing/2014/main" id="{1DD305A3-BB5A-44FD-8D04-BC3F6B21B8E7}"/>
              </a:ext>
            </a:extLst>
          </p:cNvPr>
          <p:cNvSpPr>
            <a:spLocks noGrp="1"/>
          </p:cNvSpPr>
          <p:nvPr>
            <p:ph type="title"/>
          </p:nvPr>
        </p:nvSpPr>
        <p:spPr/>
        <p:txBody>
          <a:bodyPr/>
          <a:lstStyle/>
          <a:p>
            <a:r>
              <a:rPr lang="en-US" b="1" dirty="0"/>
              <a:t>A Collaborative Effort</a:t>
            </a:r>
          </a:p>
        </p:txBody>
      </p:sp>
      <p:sp>
        <p:nvSpPr>
          <p:cNvPr id="3" name="Footer Placeholder 2">
            <a:extLst>
              <a:ext uri="{FF2B5EF4-FFF2-40B4-BE49-F238E27FC236}">
                <a16:creationId xmlns:a16="http://schemas.microsoft.com/office/drawing/2014/main" id="{8FC2DB1C-9D2E-5A44-8141-047061709E8D}"/>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pic>
        <p:nvPicPr>
          <p:cNvPr id="19" name="Picture 2" descr="Rogers County OK Health Department | Facebook">
            <a:extLst>
              <a:ext uri="{FF2B5EF4-FFF2-40B4-BE49-F238E27FC236}">
                <a16:creationId xmlns:a16="http://schemas.microsoft.com/office/drawing/2014/main" id="{7E4FB5AE-162A-4FA0-AC10-0EECE1AE8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1272" y="2558653"/>
            <a:ext cx="1764757" cy="17647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33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DAE2-979F-4737-93E5-55EA41DC4CC1}"/>
              </a:ext>
            </a:extLst>
          </p:cNvPr>
          <p:cNvSpPr>
            <a:spLocks noGrp="1"/>
          </p:cNvSpPr>
          <p:nvPr>
            <p:ph type="title"/>
          </p:nvPr>
        </p:nvSpPr>
        <p:spPr>
          <a:xfrm>
            <a:off x="710269" y="762000"/>
            <a:ext cx="10862853" cy="928688"/>
          </a:xfrm>
        </p:spPr>
        <p:txBody>
          <a:bodyPr>
            <a:normAutofit/>
          </a:bodyPr>
          <a:lstStyle/>
          <a:p>
            <a:r>
              <a:rPr lang="en-US" dirty="0"/>
              <a:t>Process</a:t>
            </a:r>
          </a:p>
        </p:txBody>
      </p:sp>
      <p:graphicFrame>
        <p:nvGraphicFramePr>
          <p:cNvPr id="16" name="Content Placeholder 2">
            <a:extLst>
              <a:ext uri="{FF2B5EF4-FFF2-40B4-BE49-F238E27FC236}">
                <a16:creationId xmlns:a16="http://schemas.microsoft.com/office/drawing/2014/main" id="{0E6A07F2-A38B-C84D-8087-83DEFFC403D2}"/>
              </a:ext>
            </a:extLst>
          </p:cNvPr>
          <p:cNvGraphicFramePr>
            <a:graphicFrameLocks noGrp="1"/>
          </p:cNvGraphicFramePr>
          <p:nvPr>
            <p:ph sz="quarter" idx="13"/>
            <p:extLst>
              <p:ext uri="{D42A27DB-BD31-4B8C-83A1-F6EECF244321}">
                <p14:modId xmlns:p14="http://schemas.microsoft.com/office/powerpoint/2010/main" val="2793404928"/>
              </p:ext>
            </p:extLst>
          </p:nvPr>
        </p:nvGraphicFramePr>
        <p:xfrm>
          <a:off x="814702" y="3326423"/>
          <a:ext cx="8915993" cy="2920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Graphic 16" descr="Open envelope with solid fill">
            <a:extLst>
              <a:ext uri="{FF2B5EF4-FFF2-40B4-BE49-F238E27FC236}">
                <a16:creationId xmlns:a16="http://schemas.microsoft.com/office/drawing/2014/main" id="{CD5272AB-EF1C-F545-A800-F24AFA63C0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0598" y="2546053"/>
            <a:ext cx="819437" cy="819437"/>
          </a:xfrm>
          <a:prstGeom prst="rect">
            <a:avLst/>
          </a:prstGeom>
        </p:spPr>
      </p:pic>
      <p:pic>
        <p:nvPicPr>
          <p:cNvPr id="20" name="Graphic 19" descr="Clipboard Partially Checked with solid fill">
            <a:extLst>
              <a:ext uri="{FF2B5EF4-FFF2-40B4-BE49-F238E27FC236}">
                <a16:creationId xmlns:a16="http://schemas.microsoft.com/office/drawing/2014/main" id="{EF371F97-21BD-E141-AF1C-562960FD94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23589" y="2564396"/>
            <a:ext cx="819437" cy="819437"/>
          </a:xfrm>
          <a:prstGeom prst="rect">
            <a:avLst/>
          </a:prstGeom>
        </p:spPr>
      </p:pic>
      <p:pic>
        <p:nvPicPr>
          <p:cNvPr id="24" name="Graphic 23" descr="Chat with solid fill">
            <a:extLst>
              <a:ext uri="{FF2B5EF4-FFF2-40B4-BE49-F238E27FC236}">
                <a16:creationId xmlns:a16="http://schemas.microsoft.com/office/drawing/2014/main" id="{2A0E7BB0-B06F-D844-9223-97B4308EAF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74950" y="1758643"/>
            <a:ext cx="914400" cy="914400"/>
          </a:xfrm>
          <a:prstGeom prst="rect">
            <a:avLst/>
          </a:prstGeom>
        </p:spPr>
      </p:pic>
      <p:pic>
        <p:nvPicPr>
          <p:cNvPr id="26" name="Graphic 25" descr="Folder Search with solid fill">
            <a:extLst>
              <a:ext uri="{FF2B5EF4-FFF2-40B4-BE49-F238E27FC236}">
                <a16:creationId xmlns:a16="http://schemas.microsoft.com/office/drawing/2014/main" id="{D648A832-FE6A-6E4C-AF2D-3A07DFD941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677270" y="1808689"/>
            <a:ext cx="914400" cy="914400"/>
          </a:xfrm>
          <a:prstGeom prst="rect">
            <a:avLst/>
          </a:prstGeom>
        </p:spPr>
      </p:pic>
      <p:pic>
        <p:nvPicPr>
          <p:cNvPr id="28" name="Graphic 27" descr="Meeting with solid fill">
            <a:extLst>
              <a:ext uri="{FF2B5EF4-FFF2-40B4-BE49-F238E27FC236}">
                <a16:creationId xmlns:a16="http://schemas.microsoft.com/office/drawing/2014/main" id="{D1D19A8D-23F0-8C40-B06C-408111111B9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616359" y="1714713"/>
            <a:ext cx="914400" cy="914400"/>
          </a:xfrm>
          <a:prstGeom prst="rect">
            <a:avLst/>
          </a:prstGeom>
        </p:spPr>
      </p:pic>
      <p:pic>
        <p:nvPicPr>
          <p:cNvPr id="30" name="Graphic 29" descr="Document with solid fill">
            <a:extLst>
              <a:ext uri="{FF2B5EF4-FFF2-40B4-BE49-F238E27FC236}">
                <a16:creationId xmlns:a16="http://schemas.microsoft.com/office/drawing/2014/main" id="{6F0C3F02-5EBA-1646-A2DE-8E27B6B6DE0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216585" y="2371115"/>
            <a:ext cx="805003" cy="805003"/>
          </a:xfrm>
          <a:prstGeom prst="rect">
            <a:avLst/>
          </a:prstGeom>
        </p:spPr>
      </p:pic>
      <p:cxnSp>
        <p:nvCxnSpPr>
          <p:cNvPr id="32" name="Straight Connector 31">
            <a:extLst>
              <a:ext uri="{FF2B5EF4-FFF2-40B4-BE49-F238E27FC236}">
                <a16:creationId xmlns:a16="http://schemas.microsoft.com/office/drawing/2014/main" id="{4BE11C91-6061-2C41-A597-D014C663C9DF}"/>
              </a:ext>
            </a:extLst>
          </p:cNvPr>
          <p:cNvCxnSpPr>
            <a:cxnSpLocks/>
          </p:cNvCxnSpPr>
          <p:nvPr/>
        </p:nvCxnSpPr>
        <p:spPr>
          <a:xfrm flipV="1">
            <a:off x="1540317" y="3417499"/>
            <a:ext cx="0" cy="731504"/>
          </a:xfrm>
          <a:prstGeom prst="line">
            <a:avLst/>
          </a:prstGeom>
          <a:noFill/>
          <a:ln w="25400"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71EE7537-DCC4-1640-9516-AEFB69DFE5B7}"/>
              </a:ext>
            </a:extLst>
          </p:cNvPr>
          <p:cNvCxnSpPr>
            <a:cxnSpLocks/>
          </p:cNvCxnSpPr>
          <p:nvPr/>
        </p:nvCxnSpPr>
        <p:spPr>
          <a:xfrm flipV="1">
            <a:off x="7619087" y="3236697"/>
            <a:ext cx="0" cy="912234"/>
          </a:xfrm>
          <a:prstGeom prst="line">
            <a:avLst/>
          </a:prstGeom>
          <a:noFill/>
          <a:ln w="25400"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DC20D9C3-52E1-4742-9F03-130A280C1957}"/>
              </a:ext>
            </a:extLst>
          </p:cNvPr>
          <p:cNvCxnSpPr>
            <a:cxnSpLocks/>
          </p:cNvCxnSpPr>
          <p:nvPr/>
        </p:nvCxnSpPr>
        <p:spPr>
          <a:xfrm flipV="1">
            <a:off x="9073559" y="2578910"/>
            <a:ext cx="0" cy="1590095"/>
          </a:xfrm>
          <a:prstGeom prst="line">
            <a:avLst/>
          </a:prstGeom>
          <a:noFill/>
          <a:ln w="25400"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7FCC42D0-9B61-BF49-9809-B2D67DF2125F}"/>
              </a:ext>
            </a:extLst>
          </p:cNvPr>
          <p:cNvCxnSpPr>
            <a:cxnSpLocks/>
          </p:cNvCxnSpPr>
          <p:nvPr/>
        </p:nvCxnSpPr>
        <p:spPr>
          <a:xfrm flipV="1">
            <a:off x="6065659" y="2549464"/>
            <a:ext cx="0" cy="1590095"/>
          </a:xfrm>
          <a:prstGeom prst="line">
            <a:avLst/>
          </a:prstGeom>
          <a:noFill/>
          <a:ln w="25400"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D42B4D4D-6603-C446-8ADC-1CE5C08EFB83}"/>
              </a:ext>
            </a:extLst>
          </p:cNvPr>
          <p:cNvCxnSpPr>
            <a:cxnSpLocks/>
          </p:cNvCxnSpPr>
          <p:nvPr/>
        </p:nvCxnSpPr>
        <p:spPr>
          <a:xfrm flipV="1">
            <a:off x="4614445" y="3426945"/>
            <a:ext cx="1" cy="727546"/>
          </a:xfrm>
          <a:prstGeom prst="line">
            <a:avLst/>
          </a:prstGeom>
          <a:noFill/>
          <a:ln w="25400"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cxnSp>
        <p:nvCxnSpPr>
          <p:cNvPr id="59" name="Straight Connector 58">
            <a:extLst>
              <a:ext uri="{FF2B5EF4-FFF2-40B4-BE49-F238E27FC236}">
                <a16:creationId xmlns:a16="http://schemas.microsoft.com/office/drawing/2014/main" id="{1A210088-F799-1D4E-9AFF-93EAB3A4FB64}"/>
              </a:ext>
            </a:extLst>
          </p:cNvPr>
          <p:cNvCxnSpPr>
            <a:cxnSpLocks/>
          </p:cNvCxnSpPr>
          <p:nvPr/>
        </p:nvCxnSpPr>
        <p:spPr>
          <a:xfrm flipV="1">
            <a:off x="3128167" y="2723089"/>
            <a:ext cx="1" cy="1435886"/>
          </a:xfrm>
          <a:prstGeom prst="line">
            <a:avLst/>
          </a:prstGeom>
          <a:noFill/>
          <a:ln w="25400" cap="flat">
            <a:solidFill>
              <a:schemeClr val="accent1"/>
            </a:solidFill>
            <a:prstDash val="solid"/>
            <a:round/>
            <a:tailEnd type="oval"/>
          </a:ln>
          <a:effectLst/>
          <a:sp3d/>
        </p:spPr>
        <p:style>
          <a:lnRef idx="0">
            <a:scrgbClr r="0" g="0" b="0"/>
          </a:lnRef>
          <a:fillRef idx="0">
            <a:scrgbClr r="0" g="0" b="0"/>
          </a:fillRef>
          <a:effectRef idx="0">
            <a:scrgbClr r="0" g="0" b="0"/>
          </a:effectRef>
          <a:fontRef idx="none"/>
        </p:style>
      </p:cxnSp>
      <p:grpSp>
        <p:nvGrpSpPr>
          <p:cNvPr id="65" name="Group 64">
            <a:extLst>
              <a:ext uri="{FF2B5EF4-FFF2-40B4-BE49-F238E27FC236}">
                <a16:creationId xmlns:a16="http://schemas.microsoft.com/office/drawing/2014/main" id="{4D5AB397-FBDE-C944-900D-C1F2D6119271}"/>
              </a:ext>
            </a:extLst>
          </p:cNvPr>
          <p:cNvGrpSpPr/>
          <p:nvPr/>
        </p:nvGrpSpPr>
        <p:grpSpPr>
          <a:xfrm>
            <a:off x="9287835" y="-64168"/>
            <a:ext cx="4387791" cy="7010400"/>
            <a:chOff x="9287835" y="-64168"/>
            <a:chExt cx="4387791" cy="7010400"/>
          </a:xfrm>
        </p:grpSpPr>
        <p:grpSp>
          <p:nvGrpSpPr>
            <p:cNvPr id="66" name="Group 65">
              <a:extLst>
                <a:ext uri="{FF2B5EF4-FFF2-40B4-BE49-F238E27FC236}">
                  <a16:creationId xmlns:a16="http://schemas.microsoft.com/office/drawing/2014/main" id="{AD5E9C82-5316-4243-8D23-9A822BA001B8}"/>
                </a:ext>
              </a:extLst>
            </p:cNvPr>
            <p:cNvGrpSpPr/>
            <p:nvPr/>
          </p:nvGrpSpPr>
          <p:grpSpPr>
            <a:xfrm>
              <a:off x="9287835" y="-64168"/>
              <a:ext cx="4387791" cy="7010400"/>
              <a:chOff x="7804209" y="0"/>
              <a:chExt cx="4387791" cy="6858000"/>
            </a:xfrm>
          </p:grpSpPr>
          <p:sp>
            <p:nvSpPr>
              <p:cNvPr id="69" name="Freeform 68">
                <a:extLst>
                  <a:ext uri="{FF2B5EF4-FFF2-40B4-BE49-F238E27FC236}">
                    <a16:creationId xmlns:a16="http://schemas.microsoft.com/office/drawing/2014/main" id="{F4235AC3-C0F8-DB41-AEDD-A8AEFD47E4F4}"/>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70" name="Oval 69">
                <a:extLst>
                  <a:ext uri="{FF2B5EF4-FFF2-40B4-BE49-F238E27FC236}">
                    <a16:creationId xmlns:a16="http://schemas.microsoft.com/office/drawing/2014/main" id="{64A5EE89-F9B4-A04E-B355-0E2A1EB72648}"/>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67" name="Oval 66">
              <a:extLst>
                <a:ext uri="{FF2B5EF4-FFF2-40B4-BE49-F238E27FC236}">
                  <a16:creationId xmlns:a16="http://schemas.microsoft.com/office/drawing/2014/main" id="{351CDA49-C4E6-4747-8B30-A36A2D992219}"/>
                </a:ext>
              </a:extLst>
            </p:cNvPr>
            <p:cNvSpPr/>
            <p:nvPr/>
          </p:nvSpPr>
          <p:spPr>
            <a:xfrm>
              <a:off x="9493161" y="237111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grpSp>
      <p:pic>
        <p:nvPicPr>
          <p:cNvPr id="3" name="Picture 2">
            <a:extLst>
              <a:ext uri="{FF2B5EF4-FFF2-40B4-BE49-F238E27FC236}">
                <a16:creationId xmlns:a16="http://schemas.microsoft.com/office/drawing/2014/main" id="{2AAF8A55-A9BA-6541-A397-A9E24AE7C89F}"/>
              </a:ext>
            </a:extLst>
          </p:cNvPr>
          <p:cNvPicPr>
            <a:picLocks noChangeAspect="1"/>
          </p:cNvPicPr>
          <p:nvPr/>
        </p:nvPicPr>
        <p:blipFill>
          <a:blip r:embed="rId20"/>
          <a:stretch>
            <a:fillRect/>
          </a:stretch>
        </p:blipFill>
        <p:spPr>
          <a:xfrm>
            <a:off x="9730705" y="3073907"/>
            <a:ext cx="1670689" cy="735103"/>
          </a:xfrm>
          <a:prstGeom prst="rect">
            <a:avLst/>
          </a:prstGeom>
        </p:spPr>
      </p:pic>
      <p:sp>
        <p:nvSpPr>
          <p:cNvPr id="4" name="Footer Placeholder 3">
            <a:extLst>
              <a:ext uri="{FF2B5EF4-FFF2-40B4-BE49-F238E27FC236}">
                <a16:creationId xmlns:a16="http://schemas.microsoft.com/office/drawing/2014/main" id="{7BA6DC92-1CE2-F344-B0F1-8C54AE7C734C}"/>
              </a:ext>
            </a:extLst>
          </p:cNvPr>
          <p:cNvSpPr>
            <a:spLocks noGrp="1"/>
          </p:cNvSpPr>
          <p:nvPr>
            <p:ph type="ftr" sz="quarter" idx="16"/>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spTree>
    <p:extLst>
      <p:ext uri="{BB962C8B-B14F-4D97-AF65-F5344CB8AC3E}">
        <p14:creationId xmlns:p14="http://schemas.microsoft.com/office/powerpoint/2010/main" val="378307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A835AC-B317-4575-873F-91626EEFB67A}"/>
              </a:ext>
            </a:extLst>
          </p:cNvPr>
          <p:cNvSpPr>
            <a:spLocks noGrp="1"/>
          </p:cNvSpPr>
          <p:nvPr>
            <p:ph type="body" idx="1"/>
          </p:nvPr>
        </p:nvSpPr>
        <p:spPr>
          <a:xfrm>
            <a:off x="710270" y="1828800"/>
            <a:ext cx="4202474" cy="444765"/>
          </a:xfrm>
        </p:spPr>
        <p:txBody>
          <a:bodyPr/>
          <a:lstStyle/>
          <a:p>
            <a:r>
              <a:rPr lang="en-US" dirty="0"/>
              <a:t>interRAI-ID</a:t>
            </a:r>
          </a:p>
        </p:txBody>
      </p:sp>
      <p:sp>
        <p:nvSpPr>
          <p:cNvPr id="5" name="Content Placeholder 4">
            <a:extLst>
              <a:ext uri="{FF2B5EF4-FFF2-40B4-BE49-F238E27FC236}">
                <a16:creationId xmlns:a16="http://schemas.microsoft.com/office/drawing/2014/main" id="{FE9983D8-4100-4F20-97B5-0DEA81F35FB5}"/>
              </a:ext>
            </a:extLst>
          </p:cNvPr>
          <p:cNvSpPr>
            <a:spLocks noGrp="1"/>
          </p:cNvSpPr>
          <p:nvPr>
            <p:ph sz="half" idx="2"/>
          </p:nvPr>
        </p:nvSpPr>
        <p:spPr>
          <a:xfrm>
            <a:off x="710269" y="2234186"/>
            <a:ext cx="4202475" cy="3934412"/>
          </a:xfrm>
        </p:spPr>
        <p:txBody>
          <a:bodyPr>
            <a:noAutofit/>
          </a:bodyPr>
          <a:lstStyle/>
          <a:p>
            <a:pPr>
              <a:spcBef>
                <a:spcPts val="1200"/>
              </a:spcBef>
            </a:pPr>
            <a:r>
              <a:rPr lang="en-US" sz="2000" kern="0" dirty="0"/>
              <a:t>Intellectual Disability (18+)</a:t>
            </a:r>
          </a:p>
          <a:p>
            <a:pPr>
              <a:spcBef>
                <a:spcPts val="1200"/>
              </a:spcBef>
            </a:pPr>
            <a:r>
              <a:rPr lang="en-US" sz="2000" kern="0" dirty="0"/>
              <a:t>Comprehensive, standardized instrument for evaluating needs, strengths, and preferences</a:t>
            </a:r>
          </a:p>
          <a:p>
            <a:pPr>
              <a:spcBef>
                <a:spcPts val="1200"/>
              </a:spcBef>
            </a:pPr>
            <a:r>
              <a:rPr lang="en-US" sz="2000" kern="0" dirty="0"/>
              <a:t>Consistent format and some content across scales (i.e., populations and settings)</a:t>
            </a:r>
          </a:p>
          <a:p>
            <a:pPr>
              <a:spcBef>
                <a:spcPts val="1200"/>
              </a:spcBef>
            </a:pPr>
            <a:r>
              <a:rPr lang="en-US" sz="2000" kern="0" dirty="0"/>
              <a:t>Valid and reliable</a:t>
            </a:r>
          </a:p>
          <a:p>
            <a:r>
              <a:rPr lang="en-US" sz="2000" dirty="0"/>
              <a:t>Can embed tools within other technology (e.g., Therap)</a:t>
            </a:r>
          </a:p>
          <a:p>
            <a:r>
              <a:rPr lang="en-US" sz="2000" dirty="0"/>
              <a:t>Available case-mix models</a:t>
            </a:r>
          </a:p>
        </p:txBody>
      </p:sp>
      <p:sp>
        <p:nvSpPr>
          <p:cNvPr id="6" name="Text Placeholder 5">
            <a:extLst>
              <a:ext uri="{FF2B5EF4-FFF2-40B4-BE49-F238E27FC236}">
                <a16:creationId xmlns:a16="http://schemas.microsoft.com/office/drawing/2014/main" id="{ADAEDCDD-62F6-43E7-9556-A83B1BF1D7CC}"/>
              </a:ext>
            </a:extLst>
          </p:cNvPr>
          <p:cNvSpPr>
            <a:spLocks noGrp="1"/>
          </p:cNvSpPr>
          <p:nvPr>
            <p:ph type="body" sz="quarter" idx="3"/>
          </p:nvPr>
        </p:nvSpPr>
        <p:spPr>
          <a:xfrm>
            <a:off x="5031325" y="1828800"/>
            <a:ext cx="4150776" cy="444765"/>
          </a:xfrm>
        </p:spPr>
        <p:txBody>
          <a:bodyPr/>
          <a:lstStyle/>
          <a:p>
            <a:r>
              <a:rPr lang="en-US" dirty="0"/>
              <a:t>interRAI ChYMH-DD</a:t>
            </a:r>
          </a:p>
        </p:txBody>
      </p:sp>
      <p:sp>
        <p:nvSpPr>
          <p:cNvPr id="7" name="Content Placeholder 6">
            <a:extLst>
              <a:ext uri="{FF2B5EF4-FFF2-40B4-BE49-F238E27FC236}">
                <a16:creationId xmlns:a16="http://schemas.microsoft.com/office/drawing/2014/main" id="{A3B344B8-B4EE-4A76-B47D-8290268E4C1E}"/>
              </a:ext>
            </a:extLst>
          </p:cNvPr>
          <p:cNvSpPr>
            <a:spLocks noGrp="1"/>
          </p:cNvSpPr>
          <p:nvPr>
            <p:ph sz="quarter" idx="4"/>
          </p:nvPr>
        </p:nvSpPr>
        <p:spPr>
          <a:xfrm>
            <a:off x="5031325" y="2252474"/>
            <a:ext cx="4150775" cy="3916124"/>
          </a:xfrm>
        </p:spPr>
        <p:txBody>
          <a:bodyPr>
            <a:noAutofit/>
          </a:bodyPr>
          <a:lstStyle/>
          <a:p>
            <a:pPr>
              <a:spcBef>
                <a:spcPts val="1200"/>
              </a:spcBef>
            </a:pPr>
            <a:r>
              <a:rPr lang="en-US" sz="2000" kern="0" dirty="0"/>
              <a:t>Child, Youth Mental Health – Developmental Disabilities (ChYMH-DD), (4-18)</a:t>
            </a:r>
          </a:p>
          <a:p>
            <a:pPr>
              <a:spcBef>
                <a:spcPts val="1200"/>
              </a:spcBef>
            </a:pPr>
            <a:r>
              <a:rPr lang="en-US" sz="2000" kern="0" dirty="0"/>
              <a:t>Standardized, consistent format, can embed </a:t>
            </a:r>
          </a:p>
          <a:p>
            <a:pPr>
              <a:spcBef>
                <a:spcPts val="1200"/>
              </a:spcBef>
            </a:pPr>
            <a:r>
              <a:rPr lang="en-US" sz="2000" kern="0" dirty="0"/>
              <a:t>Valid and reliable</a:t>
            </a:r>
          </a:p>
          <a:p>
            <a:pPr>
              <a:spcBef>
                <a:spcPts val="1200"/>
              </a:spcBef>
            </a:pPr>
            <a:r>
              <a:rPr lang="en-US" sz="2000" dirty="0"/>
              <a:t>Clinical assessment protocols/collaborative action plans (CAPs) to support plan development</a:t>
            </a:r>
          </a:p>
          <a:p>
            <a:pPr>
              <a:spcBef>
                <a:spcPts val="1200"/>
              </a:spcBef>
            </a:pPr>
            <a:r>
              <a:rPr lang="en-US" sz="2000" kern="0" dirty="0"/>
              <a:t>Available algorithms and case-mix models</a:t>
            </a:r>
          </a:p>
          <a:p>
            <a:pPr marL="57150" indent="0">
              <a:buNone/>
            </a:pPr>
            <a:endParaRPr lang="en-US" sz="2000" dirty="0"/>
          </a:p>
        </p:txBody>
      </p:sp>
      <p:sp>
        <p:nvSpPr>
          <p:cNvPr id="4" name="Title 3">
            <a:extLst>
              <a:ext uri="{FF2B5EF4-FFF2-40B4-BE49-F238E27FC236}">
                <a16:creationId xmlns:a16="http://schemas.microsoft.com/office/drawing/2014/main" id="{7F576D1E-51A5-4EBF-A197-684F25B542F9}"/>
              </a:ext>
            </a:extLst>
          </p:cNvPr>
          <p:cNvSpPr>
            <a:spLocks noGrp="1"/>
          </p:cNvSpPr>
          <p:nvPr>
            <p:ph type="title"/>
          </p:nvPr>
        </p:nvSpPr>
        <p:spPr/>
        <p:txBody>
          <a:bodyPr>
            <a:normAutofit/>
          </a:bodyPr>
          <a:lstStyle/>
          <a:p>
            <a:r>
              <a:rPr lang="en-US" dirty="0"/>
              <a:t>Assessing Programmatic Needs: interRAI</a:t>
            </a:r>
          </a:p>
        </p:txBody>
      </p:sp>
      <p:sp>
        <p:nvSpPr>
          <p:cNvPr id="16" name="Footer Placeholder 15">
            <a:extLst>
              <a:ext uri="{FF2B5EF4-FFF2-40B4-BE49-F238E27FC236}">
                <a16:creationId xmlns:a16="http://schemas.microsoft.com/office/drawing/2014/main" id="{AD7F9F83-803C-8449-8721-96F5CAE902F2}"/>
              </a:ext>
            </a:extLst>
          </p:cNvPr>
          <p:cNvSpPr>
            <a:spLocks noGrp="1"/>
          </p:cNvSpPr>
          <p:nvPr>
            <p:ph type="ftr" sz="quarter" idx="12"/>
          </p:nvPr>
        </p:nvSpPr>
        <p:spPr/>
        <p:txBody>
          <a:bodyPr/>
          <a:lstStyle/>
          <a:p>
            <a:r>
              <a:rPr lang="en-US" dirty="0"/>
              <a:t>© 2021 Liberty Healthcare Corporation and All Liberty Affiliated Companies. All Rights Reserved. Proprietary and Confidential.    </a:t>
            </a:r>
            <a:br>
              <a:rPr lang="en-US" dirty="0"/>
            </a:br>
            <a:r>
              <a:rPr lang="en-US" dirty="0"/>
              <a:t>Do Not Reproduce Without Permission.</a:t>
            </a:r>
          </a:p>
        </p:txBody>
      </p:sp>
      <p:grpSp>
        <p:nvGrpSpPr>
          <p:cNvPr id="11" name="Group 10">
            <a:extLst>
              <a:ext uri="{FF2B5EF4-FFF2-40B4-BE49-F238E27FC236}">
                <a16:creationId xmlns:a16="http://schemas.microsoft.com/office/drawing/2014/main" id="{55D4E0F5-409B-4584-8BA1-1B1534D506D1}"/>
              </a:ext>
            </a:extLst>
          </p:cNvPr>
          <p:cNvGrpSpPr/>
          <p:nvPr/>
        </p:nvGrpSpPr>
        <p:grpSpPr>
          <a:xfrm>
            <a:off x="9300680" y="-76200"/>
            <a:ext cx="4387791" cy="7010400"/>
            <a:chOff x="9287835" y="-64168"/>
            <a:chExt cx="4387791" cy="7010400"/>
          </a:xfrm>
        </p:grpSpPr>
        <p:grpSp>
          <p:nvGrpSpPr>
            <p:cNvPr id="13" name="Group 12">
              <a:extLst>
                <a:ext uri="{FF2B5EF4-FFF2-40B4-BE49-F238E27FC236}">
                  <a16:creationId xmlns:a16="http://schemas.microsoft.com/office/drawing/2014/main" id="{C0871D76-CB12-47B2-A1E1-350A3EDC3176}"/>
                </a:ext>
              </a:extLst>
            </p:cNvPr>
            <p:cNvGrpSpPr/>
            <p:nvPr/>
          </p:nvGrpSpPr>
          <p:grpSpPr>
            <a:xfrm>
              <a:off x="9287835" y="-64168"/>
              <a:ext cx="4387791" cy="7010400"/>
              <a:chOff x="7804209" y="0"/>
              <a:chExt cx="4387791" cy="6858000"/>
            </a:xfrm>
          </p:grpSpPr>
          <p:sp>
            <p:nvSpPr>
              <p:cNvPr id="18" name="Freeform 19">
                <a:extLst>
                  <a:ext uri="{FF2B5EF4-FFF2-40B4-BE49-F238E27FC236}">
                    <a16:creationId xmlns:a16="http://schemas.microsoft.com/office/drawing/2014/main" id="{4D207DF9-94D3-48D0-BDB5-945EAA656A9F}"/>
                  </a:ext>
                </a:extLst>
              </p:cNvPr>
              <p:cNvSpPr/>
              <p:nvPr/>
            </p:nvSpPr>
            <p:spPr>
              <a:xfrm>
                <a:off x="7804209" y="0"/>
                <a:ext cx="4387791" cy="6858000"/>
              </a:xfrm>
              <a:custGeom>
                <a:avLst/>
                <a:gdLst>
                  <a:gd name="connsiteX0" fmla="*/ 1215915 w 4387791"/>
                  <a:gd name="connsiteY0" fmla="*/ 0 h 6858000"/>
                  <a:gd name="connsiteX1" fmla="*/ 4387791 w 4387791"/>
                  <a:gd name="connsiteY1" fmla="*/ 0 h 6858000"/>
                  <a:gd name="connsiteX2" fmla="*/ 4387791 w 4387791"/>
                  <a:gd name="connsiteY2" fmla="*/ 6858000 h 6858000"/>
                  <a:gd name="connsiteX3" fmla="*/ 1215915 w 4387791"/>
                  <a:gd name="connsiteY3" fmla="*/ 6858000 h 6858000"/>
                  <a:gd name="connsiteX4" fmla="*/ 1215915 w 4387791"/>
                  <a:gd name="connsiteY4" fmla="*/ 4645923 h 6858000"/>
                  <a:gd name="connsiteX5" fmla="*/ 0 w 4387791"/>
                  <a:gd name="connsiteY5" fmla="*/ 3430008 h 6858000"/>
                  <a:gd name="connsiteX6" fmla="*/ 1215915 w 4387791"/>
                  <a:gd name="connsiteY6" fmla="*/ 22140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791" h="6858000">
                    <a:moveTo>
                      <a:pt x="1215915" y="0"/>
                    </a:moveTo>
                    <a:lnTo>
                      <a:pt x="4387791" y="0"/>
                    </a:lnTo>
                    <a:lnTo>
                      <a:pt x="4387791" y="6858000"/>
                    </a:lnTo>
                    <a:lnTo>
                      <a:pt x="1215915" y="6858000"/>
                    </a:lnTo>
                    <a:lnTo>
                      <a:pt x="1215915" y="4645923"/>
                    </a:lnTo>
                    <a:cubicBezTo>
                      <a:pt x="544384" y="4645923"/>
                      <a:pt x="0" y="4101539"/>
                      <a:pt x="0" y="3430008"/>
                    </a:cubicBezTo>
                    <a:cubicBezTo>
                      <a:pt x="0" y="2758477"/>
                      <a:pt x="544384" y="2214093"/>
                      <a:pt x="1215915" y="2214093"/>
                    </a:cubicBezTo>
                    <a:close/>
                  </a:path>
                </a:pathLst>
              </a:custGeom>
              <a:solidFill>
                <a:schemeClr val="accent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sp>
            <p:nvSpPr>
              <p:cNvPr id="22" name="Oval 21">
                <a:extLst>
                  <a:ext uri="{FF2B5EF4-FFF2-40B4-BE49-F238E27FC236}">
                    <a16:creationId xmlns:a16="http://schemas.microsoft.com/office/drawing/2014/main" id="{5A4FB6EE-30C6-4CC3-B9A7-A7B18CE4DA89}"/>
                  </a:ext>
                </a:extLst>
              </p:cNvPr>
              <p:cNvSpPr/>
              <p:nvPr/>
            </p:nvSpPr>
            <p:spPr>
              <a:xfrm>
                <a:off x="8009535"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Arial"/>
                </a:endParaRPr>
              </a:p>
            </p:txBody>
          </p:sp>
        </p:grpSp>
        <p:sp>
          <p:nvSpPr>
            <p:cNvPr id="14" name="Oval 13">
              <a:extLst>
                <a:ext uri="{FF2B5EF4-FFF2-40B4-BE49-F238E27FC236}">
                  <a16:creationId xmlns:a16="http://schemas.microsoft.com/office/drawing/2014/main" id="{69A782FA-BCE1-4285-90CA-94C86EBAD66B}"/>
                </a:ext>
              </a:extLst>
            </p:cNvPr>
            <p:cNvSpPr/>
            <p:nvPr/>
          </p:nvSpPr>
          <p:spPr>
            <a:xfrm>
              <a:off x="9493161" y="2386105"/>
              <a:ext cx="2093792" cy="2093792"/>
            </a:xfrm>
            <a:prstGeom prst="ellipse">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grpSp>
      <p:pic>
        <p:nvPicPr>
          <p:cNvPr id="19" name="Content Placeholder 6">
            <a:extLst>
              <a:ext uri="{FF2B5EF4-FFF2-40B4-BE49-F238E27FC236}">
                <a16:creationId xmlns:a16="http://schemas.microsoft.com/office/drawing/2014/main" id="{F7E2645E-02BB-4614-AB9B-DDCBA00040C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778859" y="713866"/>
            <a:ext cx="1098550" cy="1098550"/>
          </a:xfrm>
          <a:prstGeom prst="rect">
            <a:avLst/>
          </a:prstGeom>
        </p:spPr>
      </p:pic>
      <p:pic>
        <p:nvPicPr>
          <p:cNvPr id="15" name="Picture 14">
            <a:extLst>
              <a:ext uri="{FF2B5EF4-FFF2-40B4-BE49-F238E27FC236}">
                <a16:creationId xmlns:a16="http://schemas.microsoft.com/office/drawing/2014/main" id="{551C7FF2-F7AF-3D4A-96E9-BB252115AEF9}"/>
              </a:ext>
            </a:extLst>
          </p:cNvPr>
          <p:cNvPicPr>
            <a:picLocks noChangeAspect="1"/>
          </p:cNvPicPr>
          <p:nvPr/>
        </p:nvPicPr>
        <p:blipFill>
          <a:blip r:embed="rId4"/>
          <a:stretch>
            <a:fillRect/>
          </a:stretch>
        </p:blipFill>
        <p:spPr>
          <a:xfrm>
            <a:off x="9730705" y="3073907"/>
            <a:ext cx="1670689" cy="735103"/>
          </a:xfrm>
          <a:prstGeom prst="rect">
            <a:avLst/>
          </a:prstGeom>
        </p:spPr>
      </p:pic>
    </p:spTree>
    <p:extLst>
      <p:ext uri="{BB962C8B-B14F-4D97-AF65-F5344CB8AC3E}">
        <p14:creationId xmlns:p14="http://schemas.microsoft.com/office/powerpoint/2010/main" val="238277337"/>
      </p:ext>
    </p:extLst>
  </p:cSld>
  <p:clrMapOvr>
    <a:masterClrMapping/>
  </p:clrMapOvr>
</p:sld>
</file>

<file path=ppt/theme/theme1.xml><?xml version="1.0" encoding="utf-8"?>
<a:theme xmlns:a="http://schemas.openxmlformats.org/drawingml/2006/main" name="2_Liberty 2020">
  <a:themeElements>
    <a:clrScheme name="Custom 1">
      <a:dk1>
        <a:srgbClr val="000000"/>
      </a:dk1>
      <a:lt1>
        <a:srgbClr val="FFFFFF"/>
      </a:lt1>
      <a:dk2>
        <a:srgbClr val="000000"/>
      </a:dk2>
      <a:lt2>
        <a:srgbClr val="FFFFFF"/>
      </a:lt2>
      <a:accent1>
        <a:srgbClr val="0D4174"/>
      </a:accent1>
      <a:accent2>
        <a:srgbClr val="CFD9E3"/>
      </a:accent2>
      <a:accent3>
        <a:srgbClr val="FFB013"/>
      </a:accent3>
      <a:accent4>
        <a:srgbClr val="808080"/>
      </a:accent4>
      <a:accent5>
        <a:srgbClr val="CCCCCC"/>
      </a:accent5>
      <a:accent6>
        <a:srgbClr val="F5D385"/>
      </a:accent6>
      <a:hlink>
        <a:srgbClr val="204496"/>
      </a:hlink>
      <a:folHlink>
        <a:srgbClr val="CFD9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HC PPT Template_Layout Option 1" id="{8DA91833-24C5-CD4C-ABB6-2AD97F1C2F3B}" vid="{A41DF05F-DD44-1C44-9718-9582185160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LHC PPT Template_Layout Option 1</Template>
  <TotalTime>1235</TotalTime>
  <Words>2225</Words>
  <Application>Microsoft Macintosh PowerPoint</Application>
  <PresentationFormat>Widescreen</PresentationFormat>
  <Paragraphs>235</Paragraphs>
  <Slides>22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Narrow</vt:lpstr>
      <vt:lpstr>Calibri</vt:lpstr>
      <vt:lpstr>System Font Regular</vt:lpstr>
      <vt:lpstr>Tw Cen MT</vt:lpstr>
      <vt:lpstr>2_Liberty 2020</vt:lpstr>
      <vt:lpstr>PowerPoint Presentation</vt:lpstr>
      <vt:lpstr>A Collaborative Effort Integrated Components of Oklahoma’s Waitlist Management Program</vt:lpstr>
      <vt:lpstr>The Department’s Vision</vt:lpstr>
      <vt:lpstr>The Department’s Vision</vt:lpstr>
      <vt:lpstr>Oklahoma’s DDS HCBS Waiting List</vt:lpstr>
      <vt:lpstr>Oklahoma’s DDS HCBS Waiting List</vt:lpstr>
      <vt:lpstr>A Collaborative Effort</vt:lpstr>
      <vt:lpstr>Process</vt:lpstr>
      <vt:lpstr>Assessing Programmatic Needs: interRAI</vt:lpstr>
      <vt:lpstr>Assessing Person-Centered Needs: CtLC</vt:lpstr>
      <vt:lpstr>Service Navigation – Bringing Services to the Applicant</vt:lpstr>
      <vt:lpstr>PowerPoint Presentation</vt:lpstr>
      <vt:lpstr>What is  Charting the LifeCourse</vt:lpstr>
      <vt:lpstr>What is Charting the LifeCourse ?</vt:lpstr>
      <vt:lpstr>PowerPoint Presentation</vt:lpstr>
      <vt:lpstr>Vision &amp; Trajectory for a Good Life</vt:lpstr>
      <vt:lpstr>Focusing on All Life Domains</vt:lpstr>
      <vt:lpstr>Using Life Domains to Understand, Narrow, Pinpoint the Vision </vt:lpstr>
      <vt:lpstr>Charting the LifeCourse Integrated Supports Star</vt:lpstr>
      <vt:lpstr>Ways You Can Use the Star Principle</vt:lpstr>
      <vt:lpstr>PowerPoint Presentation</vt:lpstr>
      <vt:lpstr>Meet the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the Desired Balance in HCBS Quality Services: A New Approach</dc:title>
  <dc:creator>Christopher Baglio</dc:creator>
  <cp:lastModifiedBy>Tess Ulloa</cp:lastModifiedBy>
  <cp:revision>112</cp:revision>
  <dcterms:created xsi:type="dcterms:W3CDTF">2021-05-12T14:23:28Z</dcterms:created>
  <dcterms:modified xsi:type="dcterms:W3CDTF">2021-11-03T13:46:57Z</dcterms:modified>
</cp:coreProperties>
</file>